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F3EAB-8B4E-E070-DCE8-2E39A6A9A7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09EC27-DB14-9356-9A30-3261FC1BC6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28C445-594E-423D-698B-0A7D53906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4D271-5AF6-4993-82AB-C1E37211FD71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2EF8E2-ED67-EFAC-8CD7-8D177AA4E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A9E321-1C25-E2E8-EC58-9DCC80F0B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84410-FE86-49F1-A345-E2F1A6E99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013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DBAC2B-CA12-0CE7-01FA-CDCE18058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13FEB4-88EE-C526-C4C3-F0AE837B00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32377F-66BD-E12A-CC37-32B45FB29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4D271-5AF6-4993-82AB-C1E37211FD71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720982-9268-8C55-D340-C412FD186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36FE76-EFE9-1A6A-D9F3-38CFE54F7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84410-FE86-49F1-A345-E2F1A6E99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899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B676FCA-091E-A923-003D-0AA2BF3CEE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DFF087-58D3-F7D0-8D64-8FC4E24483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F42B32-CB3A-5A84-F4AD-24E9398C3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4D271-5AF6-4993-82AB-C1E37211FD71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BA71F0-CF7F-41BA-2C2F-7BAA0A8A5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FC31CE-96A6-75A3-A245-AA75CB775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84410-FE86-49F1-A345-E2F1A6E99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271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95E34D-95CD-8278-88B1-1C3E1C292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0ADE47-5C9B-ADA4-2064-0542849BF7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9705AE-3BE8-2EE3-2255-8E2780D3E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4D271-5AF6-4993-82AB-C1E37211FD71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2656B7-483B-D170-6453-0E4C4FD98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2C7356-89CE-50B0-8F30-7539095B3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84410-FE86-49F1-A345-E2F1A6E99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22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A95D1-72B9-BC1C-CB37-E6C2B864D3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B2B30F-0D73-E42E-0C70-0DE10ABC84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99A206-FEA2-BFA3-7FA5-5D5E94905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4D271-5AF6-4993-82AB-C1E37211FD71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0DA467-1111-66BA-4AB4-A5E3FEF21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40DB16-1033-F7B3-4623-00C45092C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84410-FE86-49F1-A345-E2F1A6E99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261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1CE38D-8ED8-5CF2-26DD-1C8DF915C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3E898A-9C4B-96DE-E2AB-6B701BF0C6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4DB0FA-6CA6-ED1A-8AA7-2AC31A28E9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51B75C-2E82-953F-7A57-87B87015B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4D271-5AF6-4993-82AB-C1E37211FD71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F8D66-E232-72CA-BE0F-6E04C344E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B0FEFE-5A2E-0B57-9AD8-678060C95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84410-FE86-49F1-A345-E2F1A6E99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203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15E58-9663-807C-7074-7AA119CBF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BB1C6F-E4D0-17D1-4CF0-D77F3F44D1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8E3113-2BAD-1133-B9B8-4BC994FFBE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2F88B4-77B6-B3A9-6674-037E82F94B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9CB6DA-2D7F-479C-86D6-FE522E141B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710CFB1-CC37-8445-650D-385EB91A5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4D271-5AF6-4993-82AB-C1E37211FD71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3E09037-41FB-310E-523C-8EBC48A8C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3D19D34-2951-AD79-C687-55DA25436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84410-FE86-49F1-A345-E2F1A6E99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447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74A779-49D4-7B97-80ED-12B930506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B8250D-7FF1-55F2-415C-A8E49FA8D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4D271-5AF6-4993-82AB-C1E37211FD71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771C9B-B0BB-54AA-BFAC-5FF9E1CF8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2AF2CE-2EF0-8808-E092-54D787169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84410-FE86-49F1-A345-E2F1A6E99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874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987A17-B3FD-146C-92C4-BB1AF712F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4D271-5AF6-4993-82AB-C1E37211FD71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00CAF84-2C25-E74D-5098-9E16E9150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624CD0-9A4A-C416-05B7-653AF1174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84410-FE86-49F1-A345-E2F1A6E99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347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FB505-56A6-D548-2E6F-ABE584372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38B8C6-35B4-23E4-5F12-A56AFE4C78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090551-5C18-4ACC-508C-9374C1B287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F743E2-387E-A894-45BA-C173B91A3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4D271-5AF6-4993-82AB-C1E37211FD71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3F357B-6059-D811-39D3-8F6CB77F6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5C7B14-83CF-E0D7-B848-8F8D1A8FB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84410-FE86-49F1-A345-E2F1A6E99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869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7C6A65-4DAA-BD30-F729-C71D94634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1B95A0C-E1EE-C5CB-F3C2-653D450A76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9C1059-3E3B-9474-A339-EF57196F60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129414-B8E9-F0CC-D55C-3306026F1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4D271-5AF6-4993-82AB-C1E37211FD71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3C0912-EC2C-F2C4-9BF3-32F8BBB51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7195B5-8C59-80EA-E186-93C2F2FE1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84410-FE86-49F1-A345-E2F1A6E99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259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AC57FF6-D1F1-3B30-8B9D-D46D7394C0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526496-9230-0528-C44C-6C383DC6D7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AA0CB-8230-11E7-B561-7FBF898B7B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B4D271-5AF6-4993-82AB-C1E37211FD71}" type="datetimeFigureOut">
              <a:rPr lang="en-US" smtClean="0"/>
              <a:t>8/9/2022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9210C3-BF67-C50F-2EAC-5E71C0D8BA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74DCF8-4D0D-6681-4421-C335E20597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C84410-FE86-49F1-A345-E2F1A6E99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352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 descr="RC_White_Horizontal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0271" y="334185"/>
            <a:ext cx="2479065" cy="540702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9577621" y="168205"/>
            <a:ext cx="6898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400" b="1" dirty="0">
                <a:solidFill>
                  <a:srgbClr val="FFFFFF"/>
                </a:solidFill>
                <a:latin typeface="Helvetica"/>
                <a:cs typeface="Helvetica"/>
              </a:rPr>
              <a:t>9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81B342FE-A037-40BE-B16E-2097858400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6497768"/>
              </p:ext>
            </p:extLst>
          </p:nvPr>
        </p:nvGraphicFramePr>
        <p:xfrm>
          <a:off x="245805" y="168205"/>
          <a:ext cx="11670892" cy="652159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084812">
                  <a:extLst>
                    <a:ext uri="{9D8B030D-6E8A-4147-A177-3AD203B41FA5}">
                      <a16:colId xmlns:a16="http://schemas.microsoft.com/office/drawing/2014/main" val="1084708685"/>
                    </a:ext>
                  </a:extLst>
                </a:gridCol>
                <a:gridCol w="1750634">
                  <a:extLst>
                    <a:ext uri="{9D8B030D-6E8A-4147-A177-3AD203B41FA5}">
                      <a16:colId xmlns:a16="http://schemas.microsoft.com/office/drawing/2014/main" val="2004480536"/>
                    </a:ext>
                  </a:extLst>
                </a:gridCol>
                <a:gridCol w="1984050">
                  <a:extLst>
                    <a:ext uri="{9D8B030D-6E8A-4147-A177-3AD203B41FA5}">
                      <a16:colId xmlns:a16="http://schemas.microsoft.com/office/drawing/2014/main" val="1389174034"/>
                    </a:ext>
                  </a:extLst>
                </a:gridCol>
                <a:gridCol w="3851396">
                  <a:extLst>
                    <a:ext uri="{9D8B030D-6E8A-4147-A177-3AD203B41FA5}">
                      <a16:colId xmlns:a16="http://schemas.microsoft.com/office/drawing/2014/main" val="3070012845"/>
                    </a:ext>
                  </a:extLst>
                </a:gridCol>
              </a:tblGrid>
              <a:tr h="393176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Arial Narrow" panose="020B0606020202030204" pitchFamily="34" charset="0"/>
                        </a:rPr>
                        <a:t>Locality Evangelization Plan Placemat - 202x – 202x</a:t>
                      </a:r>
                      <a:endParaRPr lang="en-US" sz="16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</a:endParaRPr>
                    </a:p>
                  </a:txBody>
                  <a:tcPr marL="60346" marR="60346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5836504"/>
                  </a:ext>
                </a:extLst>
              </a:tr>
              <a:tr h="1418091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effectLst/>
                          <a:latin typeface="Arial Narrow" panose="020B0606020202030204" pitchFamily="34" charset="0"/>
                        </a:rPr>
                        <a:t> Vision (3 – 5 years)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dirty="0">
                          <a:solidFill>
                            <a:schemeClr val="accent2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</a:rPr>
                        <a:t>Where we would like to see the locality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dirty="0">
                          <a:solidFill>
                            <a:schemeClr val="accent2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</a:rPr>
                        <a:t>in 3 to 5 years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6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</a:endParaRPr>
                    </a:p>
                  </a:txBody>
                  <a:tcPr marL="60346" marR="60346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Overarching Strategy (3 – 5 years)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kern="1200" dirty="0">
                          <a:solidFill>
                            <a:schemeClr val="accent2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+mn-cs"/>
                        </a:rPr>
                        <a:t>The general way we are going to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kern="1200" dirty="0">
                          <a:solidFill>
                            <a:schemeClr val="accent2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+mn-cs"/>
                        </a:rPr>
                        <a:t>get to our vision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 kern="1200" dirty="0">
                        <a:solidFill>
                          <a:schemeClr val="accent2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0346" marR="60346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6463382"/>
                  </a:ext>
                </a:extLst>
              </a:tr>
              <a:tr h="129603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Arial Narrow" panose="020B0606020202030204" pitchFamily="34" charset="0"/>
                        </a:rPr>
                        <a:t>Priority 1 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6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</a:endParaRPr>
                    </a:p>
                  </a:txBody>
                  <a:tcPr marL="60346" marR="60346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Arial Narrow" panose="020B0606020202030204" pitchFamily="34" charset="0"/>
                        </a:rPr>
                        <a:t>Priority 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kern="1200" dirty="0">
                          <a:solidFill>
                            <a:schemeClr val="accent2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+mn-cs"/>
                        </a:rPr>
                        <a:t>One specific area of action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1" kern="1200" dirty="0">
                          <a:solidFill>
                            <a:schemeClr val="accent2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+mn-cs"/>
                        </a:rPr>
                        <a:t>that we will focus on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1" kern="1200" dirty="0">
                        <a:solidFill>
                          <a:schemeClr val="accent2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0346" marR="60346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Arial Narrow" panose="020B0606020202030204" pitchFamily="34" charset="0"/>
                        </a:rPr>
                        <a:t>Priority 3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6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</a:endParaRPr>
                    </a:p>
                  </a:txBody>
                  <a:tcPr marL="60346" marR="60346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7158601"/>
                  </a:ext>
                </a:extLst>
              </a:tr>
              <a:tr h="67024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rial Narrow" panose="020B0606020202030204" pitchFamily="34" charset="0"/>
                        </a:rPr>
                        <a:t>Goals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rial Narrow" panose="020B0606020202030204" pitchFamily="34" charset="0"/>
                        </a:rPr>
                        <a:t>(12 – 18 months)</a:t>
                      </a:r>
                      <a:endParaRPr lang="en-US" sz="16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</a:endParaRPr>
                    </a:p>
                  </a:txBody>
                  <a:tcPr marL="60346" marR="60346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rial Narrow" panose="020B0606020202030204" pitchFamily="34" charset="0"/>
                        </a:rPr>
                        <a:t>Goals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rial Narrow" panose="020B0606020202030204" pitchFamily="34" charset="0"/>
                        </a:rPr>
                        <a:t>(12 – 18 months)</a:t>
                      </a:r>
                      <a:endParaRPr lang="en-US" sz="16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</a:endParaRPr>
                    </a:p>
                  </a:txBody>
                  <a:tcPr marL="60346" marR="60346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rial Narrow" panose="020B0606020202030204" pitchFamily="34" charset="0"/>
                        </a:rPr>
                        <a:t>Goals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rial Narrow" panose="020B0606020202030204" pitchFamily="34" charset="0"/>
                        </a:rPr>
                        <a:t>(12 – 18 months)</a:t>
                      </a:r>
                      <a:endParaRPr lang="en-US" sz="16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</a:endParaRPr>
                    </a:p>
                  </a:txBody>
                  <a:tcPr marL="60346" marR="60346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9569043"/>
                  </a:ext>
                </a:extLst>
              </a:tr>
              <a:tr h="274404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Arial Narrow" panose="020B0606020202030204" pitchFamily="34" charset="0"/>
                        </a:rPr>
                        <a:t>1.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600" b="1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Arial Narrow" panose="020B0606020202030204" pitchFamily="34" charset="0"/>
                        </a:rPr>
                        <a:t>2.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600" b="1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Arial Narrow" panose="020B0606020202030204" pitchFamily="34" charset="0"/>
                        </a:rPr>
                        <a:t>3.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n-US" sz="16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</a:endParaRPr>
                    </a:p>
                  </a:txBody>
                  <a:tcPr marL="60346" marR="60346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Arial Narrow" panose="020B0606020202030204" pitchFamily="34" charset="0"/>
                        </a:rPr>
                        <a:t>1.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600" b="1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effectLst/>
                          <a:latin typeface="Arial Narrow" panose="020B0606020202030204" pitchFamily="34" charset="0"/>
                        </a:rPr>
                        <a:t>2. </a:t>
                      </a:r>
                      <a:r>
                        <a:rPr lang="en-US" sz="1200" b="0" i="1" kern="1200" dirty="0">
                          <a:solidFill>
                            <a:schemeClr val="accent2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+mn-cs"/>
                        </a:rPr>
                        <a:t>A concrete step we will take this next year</a:t>
                      </a:r>
                      <a:r>
                        <a:rPr lang="en-US" sz="1400" b="0" i="1" kern="1200" dirty="0">
                          <a:solidFill>
                            <a:schemeClr val="accent2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+mn-cs"/>
                        </a:rPr>
                        <a:t>. </a:t>
                      </a:r>
                      <a:r>
                        <a:rPr lang="en-US" sz="1400" b="0" i="1" kern="1200" dirty="0">
                          <a:solidFill>
                            <a:schemeClr val="accent2"/>
                          </a:solidFill>
                          <a:effectLst/>
                          <a:latin typeface="Arial Narrow" panose="020B0606020202030204" pitchFamily="34" charset="0"/>
                          <a:cs typeface="+mn-cs"/>
                        </a:rPr>
                        <a:t> </a:t>
                      </a:r>
                      <a:endParaRPr lang="en-US" sz="1600" b="0" i="1" kern="1200" dirty="0">
                        <a:solidFill>
                          <a:schemeClr val="accent2"/>
                        </a:solidFill>
                        <a:effectLst/>
                        <a:latin typeface="Arial Narrow" panose="020B0606020202030204" pitchFamily="34" charset="0"/>
                        <a:cs typeface="+mn-cs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600" b="1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Arial Narrow" panose="020B0606020202030204" pitchFamily="34" charset="0"/>
                        </a:rPr>
                        <a:t>3.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n-US" sz="16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</a:endParaRPr>
                    </a:p>
                  </a:txBody>
                  <a:tcPr marL="60346" marR="60346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Arial Narrow" panose="020B0606020202030204" pitchFamily="34" charset="0"/>
                        </a:rPr>
                        <a:t>1.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600" b="1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Arial Narrow" panose="020B0606020202030204" pitchFamily="34" charset="0"/>
                        </a:rPr>
                        <a:t>2.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600" b="1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Arial Narrow" panose="020B0606020202030204" pitchFamily="34" charset="0"/>
                        </a:rPr>
                        <a:t>3.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n-US" sz="16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</a:endParaRPr>
                    </a:p>
                  </a:txBody>
                  <a:tcPr marL="60346" marR="60346" marT="0" marB="0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92383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2627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118</Words>
  <Application>Microsoft Office PowerPoint</Application>
  <PresentationFormat>Widescreen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Zentner Catherine</dc:creator>
  <cp:lastModifiedBy>Zentner Catherine</cp:lastModifiedBy>
  <cp:revision>1</cp:revision>
  <dcterms:created xsi:type="dcterms:W3CDTF">2022-08-09T18:19:42Z</dcterms:created>
  <dcterms:modified xsi:type="dcterms:W3CDTF">2022-08-09T18:24:54Z</dcterms:modified>
</cp:coreProperties>
</file>