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63" r:id="rId5"/>
    <p:sldId id="293" r:id="rId6"/>
    <p:sldId id="268" r:id="rId7"/>
    <p:sldId id="265" r:id="rId8"/>
    <p:sldId id="294" r:id="rId9"/>
    <p:sldId id="275" r:id="rId10"/>
    <p:sldId id="295" r:id="rId11"/>
    <p:sldId id="296" r:id="rId12"/>
    <p:sldId id="297" r:id="rId13"/>
    <p:sldId id="298" r:id="rId14"/>
    <p:sldId id="299" r:id="rId15"/>
    <p:sldId id="300" r:id="rId16"/>
    <p:sldId id="301" r:id="rId17"/>
    <p:sldId id="302" r:id="rId18"/>
    <p:sldId id="303" r:id="rId19"/>
    <p:sldId id="305" r:id="rId20"/>
    <p:sldId id="304" r:id="rId21"/>
    <p:sldId id="307" r:id="rId22"/>
    <p:sldId id="308" r:id="rId23"/>
    <p:sldId id="309"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A1C"/>
    <a:srgbClr val="2D4A6F"/>
    <a:srgbClr val="21375C"/>
    <a:srgbClr val="19345B"/>
    <a:srgbClr val="2F383D"/>
    <a:srgbClr val="F0F3F9"/>
    <a:srgbClr val="FFFFFF"/>
    <a:srgbClr val="F9F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9824" autoAdjust="0"/>
  </p:normalViewPr>
  <p:slideViewPr>
    <p:cSldViewPr snapToGrid="0" snapToObjects="1">
      <p:cViewPr varScale="1">
        <p:scale>
          <a:sx n="128" d="100"/>
          <a:sy n="128" d="100"/>
        </p:scale>
        <p:origin x="1704" y="17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3F72D5-24AB-91D4-E606-AC2054ECBE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2DB62A-AFBA-E924-BFE7-B69608A762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00CA60-E153-40F0-B2B2-9F581E5CF44F}" type="datetimeFigureOut">
              <a:rPr lang="en-US" smtClean="0"/>
              <a:t>9/6/22</a:t>
            </a:fld>
            <a:endParaRPr lang="en-US"/>
          </a:p>
        </p:txBody>
      </p:sp>
      <p:sp>
        <p:nvSpPr>
          <p:cNvPr id="4" name="Footer Placeholder 3">
            <a:extLst>
              <a:ext uri="{FF2B5EF4-FFF2-40B4-BE49-F238E27FC236}">
                <a16:creationId xmlns:a16="http://schemas.microsoft.com/office/drawing/2014/main" id="{0ED97B87-F193-087B-55CD-798D4A1B2B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5A78CC-13E3-CEFC-DB1D-82B4B1580A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7B3BDE-EDCD-491D-9D14-D7D4FE8935A8}" type="slidenum">
              <a:rPr lang="en-US" smtClean="0"/>
              <a:t>‹#›</a:t>
            </a:fld>
            <a:endParaRPr lang="en-US"/>
          </a:p>
        </p:txBody>
      </p:sp>
    </p:spTree>
    <p:extLst>
      <p:ext uri="{BB962C8B-B14F-4D97-AF65-F5344CB8AC3E}">
        <p14:creationId xmlns:p14="http://schemas.microsoft.com/office/powerpoint/2010/main" val="1745485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11FAA-B965-964C-948C-6731ECDC6BF6}" type="datetimeFigureOut">
              <a:rPr lang="en-US" smtClean="0"/>
              <a:t>9/6/22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558E9-BD8D-DA48-90BF-9C40BD8A8E61}" type="slidenum">
              <a:rPr lang="en-US" smtClean="0"/>
              <a:t>‹#›</a:t>
            </a:fld>
            <a:endParaRPr lang="en-US"/>
          </a:p>
        </p:txBody>
      </p:sp>
    </p:spTree>
    <p:extLst>
      <p:ext uri="{BB962C8B-B14F-4D97-AF65-F5344CB8AC3E}">
        <p14:creationId xmlns:p14="http://schemas.microsoft.com/office/powerpoint/2010/main" val="71456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rgbClr val="610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2F38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596814" y="1510118"/>
            <a:ext cx="5648623" cy="1204306"/>
          </a:xfrm>
        </p:spPr>
        <p:txBody>
          <a:bodyPr bIns="9144" anchor="b"/>
          <a:lstStyle>
            <a:lvl1pPr>
              <a:defRPr sz="3200"/>
            </a:lvl1pPr>
          </a:lstStyle>
          <a:p>
            <a:r>
              <a:rPr lang="en-CA" dirty="0" err="1"/>
              <a:t>Clic</a:t>
            </a:r>
            <a:r>
              <a:rPr lang="en-CA" dirty="0"/>
              <a:t> </a:t>
            </a:r>
            <a:r>
              <a:rPr lang="en-CA" dirty="0" err="1"/>
              <a:t>para</a:t>
            </a:r>
            <a:r>
              <a:rPr lang="en-CA" dirty="0"/>
              <a:t> </a:t>
            </a:r>
            <a:r>
              <a:rPr lang="en-CA" dirty="0" err="1"/>
              <a:t>editar</a:t>
            </a:r>
            <a:r>
              <a:rPr lang="en-CA" dirty="0"/>
              <a:t> </a:t>
            </a:r>
            <a:r>
              <a:rPr lang="en-CA" dirty="0" err="1"/>
              <a:t>título</a:t>
            </a:r>
            <a:endParaRPr lang="en-US" dirty="0"/>
          </a:p>
        </p:txBody>
      </p:sp>
      <p:sp>
        <p:nvSpPr>
          <p:cNvPr id="3" name="Subtitle 2"/>
          <p:cNvSpPr>
            <a:spLocks noGrp="1"/>
          </p:cNvSpPr>
          <p:nvPr>
            <p:ph type="subTitle" idx="1"/>
          </p:nvPr>
        </p:nvSpPr>
        <p:spPr>
          <a:xfrm rot="19140000">
            <a:off x="1095648" y="2367262"/>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Helvetica"/>
                <a:ea typeface="+mj-e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CA" dirty="0" err="1"/>
              <a:t>Haga</a:t>
            </a:r>
            <a:r>
              <a:rPr lang="en-CA" dirty="0"/>
              <a:t> </a:t>
            </a:r>
            <a:r>
              <a:rPr lang="en-CA" dirty="0" err="1"/>
              <a:t>clic</a:t>
            </a:r>
            <a:r>
              <a:rPr lang="en-CA" dirty="0"/>
              <a:t> </a:t>
            </a:r>
            <a:r>
              <a:rPr lang="en-CA" dirty="0" err="1"/>
              <a:t>para</a:t>
            </a:r>
            <a:r>
              <a:rPr lang="en-CA" dirty="0"/>
              <a:t> </a:t>
            </a:r>
            <a:r>
              <a:rPr lang="en-CA" dirty="0" err="1"/>
              <a:t>modificar</a:t>
            </a:r>
            <a:r>
              <a:rPr lang="en-CA" dirty="0"/>
              <a:t> el </a:t>
            </a:r>
            <a:r>
              <a:rPr lang="en-CA" dirty="0" err="1"/>
              <a:t>estilo</a:t>
            </a:r>
            <a:r>
              <a:rPr lang="en-CA" dirty="0"/>
              <a:t> de </a:t>
            </a:r>
            <a:r>
              <a:rPr lang="en-CA" dirty="0" err="1"/>
              <a:t>subtítulo</a:t>
            </a:r>
            <a:r>
              <a:rPr lang="en-CA" dirty="0"/>
              <a:t> del </a:t>
            </a:r>
            <a:r>
              <a:rPr lang="en-CA" dirty="0" err="1"/>
              <a:t>patrón</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9" name="TextBox 8">
            <a:extLst>
              <a:ext uri="{FF2B5EF4-FFF2-40B4-BE49-F238E27FC236}">
                <a16:creationId xmlns:a16="http://schemas.microsoft.com/office/drawing/2014/main" id="{2C711BC5-10A0-B4E3-B129-5E42E15D3E41}"/>
              </a:ext>
            </a:extLst>
          </p:cNvPr>
          <p:cNvSpPr txBox="1"/>
          <p:nvPr userDrawn="1"/>
        </p:nvSpPr>
        <p:spPr>
          <a:xfrm>
            <a:off x="8576733" y="6489132"/>
            <a:ext cx="381000" cy="276999"/>
          </a:xfrm>
          <a:prstGeom prst="rect">
            <a:avLst/>
          </a:prstGeom>
          <a:noFill/>
        </p:spPr>
        <p:txBody>
          <a:bodyPr wrap="square" rtlCol="0">
            <a:spAutoFit/>
          </a:bodyPr>
          <a:lstStyle/>
          <a:p>
            <a:fld id="{A73F40C2-C50B-4802-9745-30C3DA4A270A}" type="slidenum">
              <a:rPr lang="en-US" sz="1200" smtClean="0"/>
              <a:t>‹#›</a:t>
            </a:fld>
            <a:endParaRPr lang="en-US" sz="1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Clic</a:t>
            </a:r>
            <a:r>
              <a:rPr lang="en-CA" dirty="0"/>
              <a:t> </a:t>
            </a:r>
            <a:r>
              <a:rPr lang="en-CA" dirty="0" err="1"/>
              <a:t>para</a:t>
            </a:r>
            <a:r>
              <a:rPr lang="en-CA" dirty="0"/>
              <a:t> </a:t>
            </a:r>
            <a:r>
              <a:rPr lang="en-CA" dirty="0" err="1"/>
              <a:t>editar</a:t>
            </a:r>
            <a:r>
              <a:rPr lang="en-CA" dirty="0"/>
              <a:t> </a:t>
            </a:r>
            <a:r>
              <a:rPr lang="en-CA" dirty="0" err="1"/>
              <a:t>título</a:t>
            </a:r>
            <a:endParaRPr lang="en-US" dirty="0"/>
          </a:p>
        </p:txBody>
      </p:sp>
      <p:sp>
        <p:nvSpPr>
          <p:cNvPr id="3" name="Content Placeholder 2"/>
          <p:cNvSpPr>
            <a:spLocks noGrp="1"/>
          </p:cNvSpPr>
          <p:nvPr>
            <p:ph idx="1"/>
          </p:nvPr>
        </p:nvSpPr>
        <p:spPr>
          <a:xfrm>
            <a:off x="822960" y="1100628"/>
            <a:ext cx="7520940" cy="4496608"/>
          </a:xfrm>
        </p:spPr>
        <p:txBody>
          <a:bodyPr/>
          <a:lstStyle/>
          <a:p>
            <a:pPr lvl="0"/>
            <a:r>
              <a:rPr lang="en-CA"/>
              <a:t>Haga clic para modificar el estilo de texto del patrón</a:t>
            </a:r>
          </a:p>
          <a:p>
            <a:pPr lvl="1"/>
            <a:r>
              <a:rPr lang="en-CA"/>
              <a:t>Segundo nivel</a:t>
            </a:r>
          </a:p>
          <a:p>
            <a:pPr lvl="2"/>
            <a:r>
              <a:rPr lang="en-CA"/>
              <a:t>Tercer nivel</a:t>
            </a:r>
          </a:p>
          <a:p>
            <a:pPr lvl="3"/>
            <a:r>
              <a:rPr lang="en-CA"/>
              <a:t>Cuarto nivel</a:t>
            </a:r>
          </a:p>
          <a:p>
            <a:pPr lvl="4"/>
            <a:r>
              <a:rPr lang="en-CA"/>
              <a:t>Quinto nivel</a:t>
            </a:r>
            <a:endParaRPr lang="en-US" dirty="0"/>
          </a:p>
        </p:txBody>
      </p:sp>
      <p:sp>
        <p:nvSpPr>
          <p:cNvPr id="7" name="TextBox 6">
            <a:extLst>
              <a:ext uri="{FF2B5EF4-FFF2-40B4-BE49-F238E27FC236}">
                <a16:creationId xmlns:a16="http://schemas.microsoft.com/office/drawing/2014/main" id="{15420B06-ADD6-8323-CF1E-072298CCAA71}"/>
              </a:ext>
            </a:extLst>
          </p:cNvPr>
          <p:cNvSpPr txBox="1"/>
          <p:nvPr userDrawn="1"/>
        </p:nvSpPr>
        <p:spPr>
          <a:xfrm>
            <a:off x="8576733" y="6489132"/>
            <a:ext cx="381000" cy="276999"/>
          </a:xfrm>
          <a:prstGeom prst="rect">
            <a:avLst/>
          </a:prstGeom>
          <a:noFill/>
        </p:spPr>
        <p:txBody>
          <a:bodyPr wrap="square" rtlCol="0">
            <a:spAutoFit/>
          </a:bodyPr>
          <a:lstStyle/>
          <a:p>
            <a:fld id="{A73F40C2-C50B-4802-9745-30C3DA4A270A}" type="slidenum">
              <a:rPr lang="en-US" sz="1200" smtClean="0"/>
              <a:t>‹#›</a:t>
            </a:fld>
            <a:endParaRPr lang="en-US" sz="12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Haga clic para modificar el estilo de texto del patrón</a:t>
            </a:r>
          </a:p>
          <a:p>
            <a:pPr lvl="1"/>
            <a:r>
              <a:rPr lang="en-CA"/>
              <a:t>Segundo nivel</a:t>
            </a:r>
          </a:p>
          <a:p>
            <a:pPr lvl="2"/>
            <a:r>
              <a:rPr lang="en-CA"/>
              <a:t>Tercer nivel</a:t>
            </a:r>
          </a:p>
          <a:p>
            <a:pPr lvl="3"/>
            <a:r>
              <a:rPr lang="en-CA"/>
              <a:t>Cuarto nivel</a:t>
            </a:r>
          </a:p>
          <a:p>
            <a:pPr lvl="4"/>
            <a:r>
              <a:rPr lang="en-CA"/>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Haga clic para modificar el estilo de texto del patrón</a:t>
            </a:r>
          </a:p>
          <a:p>
            <a:pPr lvl="1"/>
            <a:r>
              <a:rPr lang="en-CA"/>
              <a:t>Segundo nivel</a:t>
            </a:r>
          </a:p>
          <a:p>
            <a:pPr lvl="2"/>
            <a:r>
              <a:rPr lang="en-CA"/>
              <a:t>Tercer nivel</a:t>
            </a:r>
          </a:p>
          <a:p>
            <a:pPr lvl="3"/>
            <a:r>
              <a:rPr lang="en-CA"/>
              <a:t>Cuarto nivel</a:t>
            </a:r>
          </a:p>
          <a:p>
            <a:pPr lvl="4"/>
            <a:r>
              <a:rPr lang="en-CA"/>
              <a:t>Quinto nivel</a:t>
            </a:r>
            <a:endParaRPr lang="en-US" dirty="0"/>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p>
        </p:txBody>
      </p:sp>
      <p:sp>
        <p:nvSpPr>
          <p:cNvPr id="8" name="Title 7"/>
          <p:cNvSpPr>
            <a:spLocks noGrp="1"/>
          </p:cNvSpPr>
          <p:nvPr>
            <p:ph type="title"/>
          </p:nvPr>
        </p:nvSpPr>
        <p:spPr/>
        <p:txBody>
          <a:bodyPr/>
          <a:lstStyle/>
          <a:p>
            <a:r>
              <a:rPr lang="en-CA"/>
              <a:t>Clic para editar título</a:t>
            </a:r>
            <a:endParaRPr lang="en-US"/>
          </a:p>
        </p:txBody>
      </p:sp>
      <p:sp>
        <p:nvSpPr>
          <p:cNvPr id="9" name="TextBox 8">
            <a:extLst>
              <a:ext uri="{FF2B5EF4-FFF2-40B4-BE49-F238E27FC236}">
                <a16:creationId xmlns:a16="http://schemas.microsoft.com/office/drawing/2014/main" id="{CD4B2C0C-664A-EA72-6D71-9F15B5C724BD}"/>
              </a:ext>
            </a:extLst>
          </p:cNvPr>
          <p:cNvSpPr txBox="1"/>
          <p:nvPr userDrawn="1"/>
        </p:nvSpPr>
        <p:spPr>
          <a:xfrm>
            <a:off x="8576733" y="6489132"/>
            <a:ext cx="381000" cy="276999"/>
          </a:xfrm>
          <a:prstGeom prst="rect">
            <a:avLst/>
          </a:prstGeom>
          <a:noFill/>
        </p:spPr>
        <p:txBody>
          <a:bodyPr wrap="square" rtlCol="0">
            <a:spAutoFit/>
          </a:bodyPr>
          <a:lstStyle/>
          <a:p>
            <a:fld id="{A73F40C2-C50B-4802-9745-30C3DA4A270A}" type="slidenum">
              <a:rPr lang="en-US" sz="1200" smtClean="0"/>
              <a:t>‹#›</a:t>
            </a:fld>
            <a:endParaRPr lang="en-US" sz="12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 para editar título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CA"/>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Haga clic para modificar el estilo de texto del patrón</a:t>
            </a:r>
          </a:p>
          <a:p>
            <a:pPr lvl="1"/>
            <a:r>
              <a:rPr lang="en-CA"/>
              <a:t>Segundo nivel</a:t>
            </a:r>
          </a:p>
          <a:p>
            <a:pPr lvl="2"/>
            <a:r>
              <a:rPr lang="en-CA"/>
              <a:t>Tercer nivel</a:t>
            </a:r>
          </a:p>
          <a:p>
            <a:pPr lvl="3"/>
            <a:r>
              <a:rPr lang="en-CA"/>
              <a:t>Cuarto nivel</a:t>
            </a:r>
          </a:p>
          <a:p>
            <a:pPr lvl="4"/>
            <a:r>
              <a:rPr lang="en-CA"/>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CA"/>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Haga clic para modificar el estilo de texto del patrón</a:t>
            </a:r>
          </a:p>
          <a:p>
            <a:pPr lvl="1"/>
            <a:r>
              <a:rPr lang="en-CA"/>
              <a:t>Segundo nivel</a:t>
            </a:r>
          </a:p>
          <a:p>
            <a:pPr lvl="2"/>
            <a:r>
              <a:rPr lang="en-CA"/>
              <a:t>Tercer nivel</a:t>
            </a:r>
          </a:p>
          <a:p>
            <a:pPr lvl="3"/>
            <a:r>
              <a:rPr lang="en-CA"/>
              <a:t>Cuarto nivel</a:t>
            </a:r>
          </a:p>
          <a:p>
            <a:pPr lvl="4"/>
            <a:r>
              <a:rPr lang="en-CA"/>
              <a:t>Quinto nivel</a:t>
            </a:r>
            <a:endParaRPr lang="en-US" dirty="0"/>
          </a:p>
        </p:txBody>
      </p:sp>
      <p:sp>
        <p:nvSpPr>
          <p:cNvPr id="7" name="Date Placeholder 6"/>
          <p:cNvSpPr>
            <a:spLocks noGrp="1"/>
          </p:cNvSpPr>
          <p:nvPr>
            <p:ph type="dt" sz="half" idx="10"/>
          </p:nvPr>
        </p:nvSpPr>
        <p:spPr>
          <a:xfrm rot="19140000">
            <a:off x="201168" y="5870448"/>
            <a:ext cx="2176272" cy="201168"/>
          </a:xfrm>
          <a:prstGeom prst="rect">
            <a:avLst/>
          </a:prstGeom>
        </p:spPr>
        <p:txBody>
          <a:bodyPr/>
          <a:lstStyle/>
          <a:p>
            <a:endParaRPr lang="en-US"/>
          </a:p>
        </p:txBody>
      </p:sp>
      <p:sp>
        <p:nvSpPr>
          <p:cNvPr id="8" name="Footer Placeholder 7"/>
          <p:cNvSpPr>
            <a:spLocks noGrp="1"/>
          </p:cNvSpPr>
          <p:nvPr>
            <p:ph type="ftr" sz="quarter" idx="11"/>
          </p:nvPr>
        </p:nvSpPr>
        <p:spPr>
          <a:xfrm>
            <a:off x="3517514" y="6285122"/>
            <a:ext cx="4724400" cy="274320"/>
          </a:xfrm>
          <a:prstGeom prst="rect">
            <a:avLst/>
          </a:prstGeom>
        </p:spPr>
        <p:txBody>
          <a:bodyPr/>
          <a:lstStyle/>
          <a:p>
            <a:endParaRPr lang="en-US"/>
          </a:p>
        </p:txBody>
      </p:sp>
      <p:sp>
        <p:nvSpPr>
          <p:cNvPr id="10" name="TextBox 9">
            <a:extLst>
              <a:ext uri="{FF2B5EF4-FFF2-40B4-BE49-F238E27FC236}">
                <a16:creationId xmlns:a16="http://schemas.microsoft.com/office/drawing/2014/main" id="{D054FFEC-E30F-A799-BF1B-B2958C90D47B}"/>
              </a:ext>
            </a:extLst>
          </p:cNvPr>
          <p:cNvSpPr txBox="1"/>
          <p:nvPr userDrawn="1"/>
        </p:nvSpPr>
        <p:spPr>
          <a:xfrm>
            <a:off x="8576733" y="6489132"/>
            <a:ext cx="381000" cy="276999"/>
          </a:xfrm>
          <a:prstGeom prst="rect">
            <a:avLst/>
          </a:prstGeom>
          <a:noFill/>
        </p:spPr>
        <p:txBody>
          <a:bodyPr wrap="square" rtlCol="0">
            <a:spAutoFit/>
          </a:bodyPr>
          <a:lstStyle/>
          <a:p>
            <a:fld id="{A73F40C2-C50B-4802-9745-30C3DA4A270A}" type="slidenum">
              <a:rPr lang="en-US" sz="1200" smtClean="0"/>
              <a:t>‹#›</a:t>
            </a:fld>
            <a:endParaRPr lang="en-US" sz="12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 para editar título</a:t>
            </a:r>
            <a:endParaRPr lang="en-US"/>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endParaRPr lang="en-US"/>
          </a:p>
        </p:txBody>
      </p:sp>
      <p:sp>
        <p:nvSpPr>
          <p:cNvPr id="4" name="Footer Placeholder 3"/>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TextBox 5">
            <a:extLst>
              <a:ext uri="{FF2B5EF4-FFF2-40B4-BE49-F238E27FC236}">
                <a16:creationId xmlns:a16="http://schemas.microsoft.com/office/drawing/2014/main" id="{56C7E021-AB35-4AB6-A219-7873DEC9D3B4}"/>
              </a:ext>
            </a:extLst>
          </p:cNvPr>
          <p:cNvSpPr txBox="1"/>
          <p:nvPr userDrawn="1"/>
        </p:nvSpPr>
        <p:spPr>
          <a:xfrm>
            <a:off x="8576733" y="6489132"/>
            <a:ext cx="381000" cy="276999"/>
          </a:xfrm>
          <a:prstGeom prst="rect">
            <a:avLst/>
          </a:prstGeom>
          <a:noFill/>
        </p:spPr>
        <p:txBody>
          <a:bodyPr wrap="square" rtlCol="0">
            <a:spAutoFit/>
          </a:bodyPr>
          <a:lstStyle/>
          <a:p>
            <a:fld id="{A73F40C2-C50B-4802-9745-30C3DA4A270A}" type="slidenum">
              <a:rPr lang="en-US" sz="1200" smtClean="0"/>
              <a:t>‹#›</a:t>
            </a:fld>
            <a:endParaRPr lang="en-US" sz="12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endParaRPr lang="en-US"/>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8401038" y="6170822"/>
            <a:ext cx="502920" cy="502920"/>
          </a:xfrm>
          <a:prstGeom prst="ellipse">
            <a:avLst/>
          </a:prstGeom>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 para editar título</a:t>
            </a:r>
            <a:endParaRPr lang="en-US"/>
          </a:p>
        </p:txBody>
      </p:sp>
      <p:sp>
        <p:nvSpPr>
          <p:cNvPr id="3" name="Vertical Text Placeholder 2"/>
          <p:cNvSpPr>
            <a:spLocks noGrp="1"/>
          </p:cNvSpPr>
          <p:nvPr>
            <p:ph type="body" orient="vert" idx="1"/>
          </p:nvPr>
        </p:nvSpPr>
        <p:spPr/>
        <p:txBody>
          <a:bodyPr vert="eaVert"/>
          <a:lstStyle/>
          <a:p>
            <a:pPr lvl="0"/>
            <a:r>
              <a:rPr lang="en-CA"/>
              <a:t>Haga clic para modificar el estilo de texto del patrón</a:t>
            </a:r>
          </a:p>
          <a:p>
            <a:pPr lvl="1"/>
            <a:r>
              <a:rPr lang="en-CA"/>
              <a:t>Segundo nivel</a:t>
            </a:r>
          </a:p>
          <a:p>
            <a:pPr lvl="2"/>
            <a:r>
              <a:rPr lang="en-CA"/>
              <a:t>Tercer nivel</a:t>
            </a:r>
          </a:p>
          <a:p>
            <a:pPr lvl="3"/>
            <a:r>
              <a:rPr lang="en-CA"/>
              <a:t>Cuarto nivel</a:t>
            </a:r>
          </a:p>
          <a:p>
            <a:pPr lvl="4"/>
            <a:r>
              <a:rPr lang="en-CA"/>
              <a:t>Quinto nivel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TextBox 5">
            <a:extLst>
              <a:ext uri="{FF2B5EF4-FFF2-40B4-BE49-F238E27FC236}">
                <a16:creationId xmlns:a16="http://schemas.microsoft.com/office/drawing/2014/main" id="{A3999359-4A51-E13D-3127-CC034656FE36}"/>
              </a:ext>
            </a:extLst>
          </p:cNvPr>
          <p:cNvSpPr txBox="1"/>
          <p:nvPr userDrawn="1"/>
        </p:nvSpPr>
        <p:spPr>
          <a:xfrm>
            <a:off x="8576733" y="6489132"/>
            <a:ext cx="381000" cy="276999"/>
          </a:xfrm>
          <a:prstGeom prst="rect">
            <a:avLst/>
          </a:prstGeom>
          <a:noFill/>
        </p:spPr>
        <p:txBody>
          <a:bodyPr wrap="square" rtlCol="0">
            <a:spAutoFit/>
          </a:bodyPr>
          <a:lstStyle/>
          <a:p>
            <a:fld id="{A73F40C2-C50B-4802-9745-30C3DA4A270A}" type="slidenum">
              <a:rPr lang="en-US" sz="1200" smtClean="0"/>
              <a:t>‹#›</a:t>
            </a:fld>
            <a:endParaRPr lang="en-US" sz="12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CA"/>
              <a:t>Clic para editar título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CA"/>
              <a:t>Haga clic para modificar el estilo de texto del patrón</a:t>
            </a:r>
          </a:p>
          <a:p>
            <a:pPr lvl="1"/>
            <a:r>
              <a:rPr lang="en-CA"/>
              <a:t>Segundo nivel</a:t>
            </a:r>
          </a:p>
          <a:p>
            <a:pPr lvl="2"/>
            <a:r>
              <a:rPr lang="en-CA"/>
              <a:t>Tercer nivel</a:t>
            </a:r>
          </a:p>
          <a:p>
            <a:pPr lvl="3"/>
            <a:r>
              <a:rPr lang="en-CA"/>
              <a:t>Cuarto nivel</a:t>
            </a:r>
          </a:p>
          <a:p>
            <a:pPr lvl="4"/>
            <a:r>
              <a:rPr lang="en-CA"/>
              <a:t>Quinto nivel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TextBox 5">
            <a:extLst>
              <a:ext uri="{FF2B5EF4-FFF2-40B4-BE49-F238E27FC236}">
                <a16:creationId xmlns:a16="http://schemas.microsoft.com/office/drawing/2014/main" id="{308168F7-171B-C211-17D8-262B9FFAF43D}"/>
              </a:ext>
            </a:extLst>
          </p:cNvPr>
          <p:cNvSpPr txBox="1"/>
          <p:nvPr userDrawn="1"/>
        </p:nvSpPr>
        <p:spPr>
          <a:xfrm>
            <a:off x="8576733" y="6489132"/>
            <a:ext cx="381000" cy="276999"/>
          </a:xfrm>
          <a:prstGeom prst="rect">
            <a:avLst/>
          </a:prstGeom>
          <a:noFill/>
        </p:spPr>
        <p:txBody>
          <a:bodyPr wrap="square" rtlCol="0">
            <a:spAutoFit/>
          </a:bodyPr>
          <a:lstStyle/>
          <a:p>
            <a:fld id="{A73F40C2-C50B-4802-9745-30C3DA4A270A}" type="slidenum">
              <a:rPr lang="en-US" sz="1200" smtClean="0"/>
              <a:t>‹#›</a:t>
            </a:fld>
            <a:endParaRPr lang="en-US" sz="12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CA" dirty="0" err="1"/>
              <a:t>Clic</a:t>
            </a:r>
            <a:r>
              <a:rPr lang="en-CA" dirty="0"/>
              <a:t> </a:t>
            </a:r>
            <a:r>
              <a:rPr lang="en-CA" dirty="0" err="1"/>
              <a:t>para</a:t>
            </a:r>
            <a:r>
              <a:rPr lang="en-CA" dirty="0"/>
              <a:t> </a:t>
            </a:r>
            <a:r>
              <a:rPr lang="en-CA" dirty="0" err="1"/>
              <a:t>editar</a:t>
            </a:r>
            <a:r>
              <a:rPr lang="en-CA" dirty="0"/>
              <a:t> </a:t>
            </a:r>
            <a:r>
              <a:rPr lang="en-CA" dirty="0" err="1"/>
              <a:t>título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CA" dirty="0" err="1"/>
              <a:t>Haga</a:t>
            </a:r>
            <a:r>
              <a:rPr lang="en-CA" dirty="0"/>
              <a:t> </a:t>
            </a:r>
            <a:r>
              <a:rPr lang="en-CA" dirty="0" err="1"/>
              <a:t>clic</a:t>
            </a:r>
            <a:r>
              <a:rPr lang="en-CA" dirty="0"/>
              <a:t> </a:t>
            </a:r>
            <a:r>
              <a:rPr lang="en-CA" dirty="0" err="1"/>
              <a:t>para</a:t>
            </a:r>
            <a:r>
              <a:rPr lang="en-CA" dirty="0"/>
              <a:t> </a:t>
            </a:r>
            <a:r>
              <a:rPr lang="en-CA" dirty="0" err="1"/>
              <a:t>modificar</a:t>
            </a:r>
            <a:r>
              <a:rPr lang="en-CA" dirty="0"/>
              <a:t> el </a:t>
            </a:r>
            <a:r>
              <a:rPr lang="en-CA" dirty="0" err="1"/>
              <a:t>estilo</a:t>
            </a:r>
            <a:r>
              <a:rPr lang="en-CA" dirty="0"/>
              <a:t> de </a:t>
            </a:r>
            <a:r>
              <a:rPr lang="en-CA" dirty="0" err="1"/>
              <a:t>texto</a:t>
            </a:r>
            <a:r>
              <a:rPr lang="en-CA" dirty="0"/>
              <a:t> del </a:t>
            </a:r>
            <a:r>
              <a:rPr lang="en-CA" dirty="0" err="1"/>
              <a:t>patrón</a:t>
            </a:r>
            <a:endParaRPr lang="en-CA" dirty="0"/>
          </a:p>
          <a:p>
            <a:pPr lvl="1"/>
            <a:r>
              <a:rPr lang="en-CA" dirty="0"/>
              <a:t>Segundo </a:t>
            </a:r>
            <a:r>
              <a:rPr lang="en-CA" dirty="0" err="1"/>
              <a:t>nivel</a:t>
            </a:r>
            <a:endParaRPr lang="en-CA" dirty="0"/>
          </a:p>
          <a:p>
            <a:pPr lvl="2"/>
            <a:r>
              <a:rPr lang="en-CA" dirty="0" err="1"/>
              <a:t>Tercer</a:t>
            </a:r>
            <a:r>
              <a:rPr lang="en-CA" dirty="0"/>
              <a:t> </a:t>
            </a:r>
            <a:r>
              <a:rPr lang="en-CA" dirty="0" err="1"/>
              <a:t>nivel</a:t>
            </a:r>
            <a:endParaRPr lang="en-CA" dirty="0"/>
          </a:p>
          <a:p>
            <a:pPr lvl="3"/>
            <a:r>
              <a:rPr lang="en-CA" dirty="0"/>
              <a:t>Cuarto </a:t>
            </a:r>
            <a:r>
              <a:rPr lang="en-CA" dirty="0" err="1"/>
              <a:t>nivel</a:t>
            </a:r>
            <a:endParaRPr lang="en-CA" dirty="0"/>
          </a:p>
          <a:p>
            <a:pPr lvl="4"/>
            <a:r>
              <a:rPr lang="en-CA" dirty="0" err="1"/>
              <a:t>Quinto</a:t>
            </a:r>
            <a:r>
              <a:rPr lang="en-CA" dirty="0"/>
              <a:t> </a:t>
            </a:r>
            <a:r>
              <a:rPr lang="en-CA" dirty="0" err="1"/>
              <a:t>nivel</a:t>
            </a:r>
            <a:endParaRPr lang="en-US" dirty="0"/>
          </a:p>
        </p:txBody>
      </p:sp>
      <p:pic>
        <p:nvPicPr>
          <p:cNvPr id="14" name="Marcador de contenido 9"/>
          <p:cNvPicPr>
            <a:picLocks noChangeAspect="1"/>
          </p:cNvPicPr>
          <p:nvPr userDrawn="1"/>
        </p:nvPicPr>
        <p:blipFill rotWithShape="1">
          <a:blip r:embed="rId10">
            <a:alphaModFix amt="48000"/>
            <a:biLevel thresh="50000"/>
          </a:blip>
          <a:srcRect l="22716" t="7406" r="13819" b="7406"/>
          <a:stretch/>
        </p:blipFill>
        <p:spPr>
          <a:xfrm>
            <a:off x="0" y="1"/>
            <a:ext cx="9144000" cy="6857999"/>
          </a:xfrm>
          <a:prstGeom prst="rect">
            <a:avLst/>
          </a:prstGeom>
        </p:spPr>
      </p:pic>
      <p:pic>
        <p:nvPicPr>
          <p:cNvPr id="15" name="Imagen 14"/>
          <p:cNvPicPr>
            <a:picLocks noChangeAspect="1"/>
          </p:cNvPicPr>
          <p:nvPr userDrawn="1"/>
        </p:nvPicPr>
        <p:blipFill>
          <a:blip r:embed="rId11">
            <a:biLevel thresh="25000"/>
          </a:blip>
          <a:stretch>
            <a:fillRect/>
          </a:stretch>
        </p:blipFill>
        <p:spPr>
          <a:xfrm>
            <a:off x="6846864" y="5518753"/>
            <a:ext cx="2016767" cy="10451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8" r:id="rId7"/>
    <p:sldLayoutId id="2147483659" r:id="rId8"/>
  </p:sldLayoutIdLst>
  <p:hf sldNum="0" hdr="0" ftr="0" dt="0"/>
  <p:txStyles>
    <p:titleStyle>
      <a:lvl1pPr algn="l" defTabSz="914400" rtl="0" eaLnBrk="1" latinLnBrk="0" hangingPunct="1">
        <a:spcBef>
          <a:spcPct val="0"/>
        </a:spcBef>
        <a:buNone/>
        <a:defRPr sz="2800" b="1" kern="1200" cap="all" baseline="0">
          <a:solidFill>
            <a:schemeClr val="tx1"/>
          </a:solidFill>
          <a:latin typeface="Helvetica"/>
          <a:ea typeface="+mj-ea"/>
          <a:cs typeface="Helvetica"/>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Helvetica"/>
          <a:ea typeface="+mn-ea"/>
          <a:cs typeface="Helvetica"/>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Helvetica"/>
          <a:ea typeface="+mn-ea"/>
          <a:cs typeface="Helvetica"/>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Helvetica"/>
          <a:ea typeface="+mn-ea"/>
          <a:cs typeface="Helvetica"/>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Helvetica"/>
          <a:ea typeface="+mn-ea"/>
          <a:cs typeface="Helvetica"/>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Helvetica"/>
          <a:ea typeface="+mn-ea"/>
          <a:cs typeface="Helvetica"/>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20.xml"/><Relationship Id="rId5" Type="http://schemas.openxmlformats.org/officeDocument/2006/relationships/slide" Target="slide7.xml"/><Relationship Id="rId10" Type="http://schemas.openxmlformats.org/officeDocument/2006/relationships/slide" Target="slide19.xml"/><Relationship Id="rId4" Type="http://schemas.openxmlformats.org/officeDocument/2006/relationships/slide" Target="slide6.xml"/><Relationship Id="rId9" Type="http://schemas.openxmlformats.org/officeDocument/2006/relationships/slide" Target="slide18.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Marcador de contenido 9"/>
          <p:cNvPicPr>
            <a:picLocks noChangeAspect="1"/>
          </p:cNvPicPr>
          <p:nvPr/>
        </p:nvPicPr>
        <p:blipFill rotWithShape="1">
          <a:blip r:embed="rId2">
            <a:alphaModFix amt="48000"/>
            <a:biLevel thresh="50000"/>
          </a:blip>
          <a:srcRect l="22716" t="7406" r="13819" b="7406"/>
          <a:stretch/>
        </p:blipFill>
        <p:spPr>
          <a:xfrm flipH="1">
            <a:off x="-622853" y="0"/>
            <a:ext cx="9766853" cy="7325139"/>
          </a:xfrm>
          <a:prstGeom prst="rect">
            <a:avLst/>
          </a:prstGeom>
        </p:spPr>
      </p:pic>
      <p:sp>
        <p:nvSpPr>
          <p:cNvPr id="5" name="Elipse 4"/>
          <p:cNvSpPr/>
          <p:nvPr/>
        </p:nvSpPr>
        <p:spPr>
          <a:xfrm>
            <a:off x="-3184148" y="2524540"/>
            <a:ext cx="7056782" cy="6619460"/>
          </a:xfrm>
          <a:prstGeom prst="ellipse">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Título 1"/>
          <p:cNvSpPr>
            <a:spLocks noGrp="1"/>
          </p:cNvSpPr>
          <p:nvPr>
            <p:ph type="title"/>
          </p:nvPr>
        </p:nvSpPr>
        <p:spPr>
          <a:xfrm>
            <a:off x="-104346" y="3308216"/>
            <a:ext cx="3761946" cy="3400698"/>
          </a:xfrm>
        </p:spPr>
        <p:txBody>
          <a:bodyPr/>
          <a:lstStyle/>
          <a:p>
            <a:pPr algn="ctr"/>
            <a:r>
              <a:rPr lang="en-US" sz="6600" dirty="0">
                <a:solidFill>
                  <a:srgbClr val="610A1C"/>
                </a:solidFill>
              </a:rPr>
              <a:t>RC</a:t>
            </a:r>
            <a:br>
              <a:rPr lang="en-US" sz="6600" dirty="0">
                <a:solidFill>
                  <a:srgbClr val="610A1C"/>
                </a:solidFill>
              </a:rPr>
            </a:br>
            <a:br>
              <a:rPr lang="en-US" dirty="0">
                <a:solidFill>
                  <a:srgbClr val="610A1C"/>
                </a:solidFill>
              </a:rPr>
            </a:br>
            <a:r>
              <a:rPr lang="en-US" sz="2400" dirty="0">
                <a:solidFill>
                  <a:srgbClr val="610A1C"/>
                </a:solidFill>
              </a:rPr>
              <a:t>Locality </a:t>
            </a:r>
            <a:br>
              <a:rPr lang="en-US" sz="2400" dirty="0">
                <a:solidFill>
                  <a:srgbClr val="610A1C"/>
                </a:solidFill>
              </a:rPr>
            </a:br>
            <a:r>
              <a:rPr lang="en-US" sz="2400" dirty="0">
                <a:solidFill>
                  <a:srgbClr val="610A1C"/>
                </a:solidFill>
              </a:rPr>
              <a:t>Evangelization </a:t>
            </a:r>
            <a:br>
              <a:rPr lang="en-US" sz="2400" dirty="0">
                <a:solidFill>
                  <a:srgbClr val="610A1C"/>
                </a:solidFill>
              </a:rPr>
            </a:br>
            <a:r>
              <a:rPr lang="en-US" sz="2400" dirty="0">
                <a:solidFill>
                  <a:srgbClr val="610A1C"/>
                </a:solidFill>
              </a:rPr>
              <a:t>Planning</a:t>
            </a:r>
            <a:br>
              <a:rPr lang="en-US" sz="2400" dirty="0">
                <a:solidFill>
                  <a:srgbClr val="610A1C"/>
                </a:solidFill>
              </a:rPr>
            </a:br>
            <a:br>
              <a:rPr lang="en-US" sz="2400" dirty="0">
                <a:solidFill>
                  <a:srgbClr val="610A1C"/>
                </a:solidFill>
              </a:rPr>
            </a:br>
            <a:r>
              <a:rPr lang="en-US" sz="2000" b="0" dirty="0">
                <a:solidFill>
                  <a:srgbClr val="610A1C"/>
                </a:solidFill>
              </a:rPr>
              <a:t> - A HOW TO GUIDE -  </a:t>
            </a:r>
            <a:endParaRPr lang="es-ES" b="0" dirty="0">
              <a:solidFill>
                <a:srgbClr val="610A1C"/>
              </a:solidFill>
            </a:endParaRPr>
          </a:p>
        </p:txBody>
      </p:sp>
      <p:pic>
        <p:nvPicPr>
          <p:cNvPr id="9" name="Picture 8">
            <a:extLst>
              <a:ext uri="{FF2B5EF4-FFF2-40B4-BE49-F238E27FC236}">
                <a16:creationId xmlns:a16="http://schemas.microsoft.com/office/drawing/2014/main" id="{D11852AF-7D21-4086-56D8-66C4A5911A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6246" y="-177296"/>
            <a:ext cx="1755875" cy="1755875"/>
          </a:xfrm>
          <a:prstGeom prst="rect">
            <a:avLst/>
          </a:prstGeom>
        </p:spPr>
      </p:pic>
    </p:spTree>
    <p:extLst>
      <p:ext uri="{BB962C8B-B14F-4D97-AF65-F5344CB8AC3E}">
        <p14:creationId xmlns:p14="http://schemas.microsoft.com/office/powerpoint/2010/main" val="210015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375604" y="333176"/>
            <a:ext cx="4029161" cy="548640"/>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2 – DISCERN OUR APOSTOLIC MISSION</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0" marR="0" indent="0">
              <a:lnSpc>
                <a:spcPct val="107000"/>
              </a:lnSpc>
              <a:spcBef>
                <a:spcPts val="0"/>
              </a:spcBef>
              <a:spcAft>
                <a:spcPts val="0"/>
              </a:spcAft>
            </a:pPr>
            <a:r>
              <a:rPr lang="en-US" sz="1100" b="0" u="sng" dirty="0">
                <a:effectLst/>
                <a:latin typeface="Calibri" panose="020F0502020204030204" pitchFamily="34" charset="0"/>
                <a:ea typeface="Calibri" panose="020F0502020204030204" pitchFamily="34" charset="0"/>
              </a:rPr>
              <a:t>Conduct Internal scan (expertise and resources)</a:t>
            </a:r>
            <a:endParaRPr lang="en-US" sz="1100" b="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rPr>
              <a:t>We look inside Regnum Christi to conduct an honest assessment of our internal health. What is Regnum </a:t>
            </a:r>
            <a:r>
              <a:rPr lang="en-US" sz="1100" b="0" dirty="0">
                <a:effectLst/>
                <a:latin typeface="Calibri" panose="020F0502020204030204" pitchFamily="34" charset="0"/>
                <a:ea typeface="Calibri" panose="020F0502020204030204" pitchFamily="34" charset="0"/>
              </a:rPr>
              <a:t>Christi</a:t>
            </a:r>
            <a:r>
              <a:rPr lang="en-US" sz="1100" b="0" dirty="0">
                <a:solidFill>
                  <a:srgbClr val="000000"/>
                </a:solidFill>
                <a:effectLst/>
                <a:latin typeface="Calibri" panose="020F0502020204030204" pitchFamily="34" charset="0"/>
                <a:ea typeface="Calibri" panose="020F0502020204030204" pitchFamily="34" charset="0"/>
              </a:rPr>
              <a:t> currently contributing to the local Church and society? What are we doing well and not so well? Where are we investing our resources now? A good internal scan helps us to be realistic about our possibilities.</a:t>
            </a:r>
            <a:r>
              <a:rPr lang="en-US" sz="1100" b="0" dirty="0">
                <a:effectLst/>
                <a:latin typeface="Calibri" panose="020F0502020204030204" pitchFamily="34" charset="0"/>
                <a:ea typeface="Calibri" panose="020F0502020204030204" pitchFamily="34" charset="0"/>
              </a:rPr>
              <a:t> </a:t>
            </a:r>
            <a:r>
              <a:rPr lang="en-US" sz="1100" b="0" dirty="0">
                <a:solidFill>
                  <a:srgbClr val="000000"/>
                </a:solidFill>
                <a:effectLst/>
                <a:latin typeface="Calibri" panose="020F0502020204030204" pitchFamily="34" charset="0"/>
                <a:ea typeface="Calibri" panose="020F0502020204030204" pitchFamily="34" charset="0"/>
              </a:rPr>
              <a:t>Depending on the envisioned scope of the scan, this step could include member surveys, focus groups, assessments of current operations of each RC entity in the locality, etc.</a:t>
            </a:r>
            <a:endParaRPr lang="en-US" sz="1100" b="0" dirty="0">
              <a:effectLst/>
              <a:latin typeface="Calibri" panose="020F0502020204030204" pitchFamily="34" charset="0"/>
              <a:ea typeface="Calibri" panose="020F0502020204030204" pitchFamily="34" charset="0"/>
            </a:endParaRPr>
          </a:p>
          <a:p>
            <a:pPr marL="228600" marR="0">
              <a:lnSpc>
                <a:spcPct val="107000"/>
              </a:lnSpc>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rPr>
              <a:t> </a:t>
            </a:r>
            <a:endParaRPr lang="en-US" sz="1100" b="0" dirty="0">
              <a:effectLst/>
              <a:latin typeface="Calibri" panose="020F0502020204030204" pitchFamily="34" charset="0"/>
              <a:ea typeface="Calibri" panose="020F0502020204030204" pitchFamily="34" charset="0"/>
            </a:endParaRPr>
          </a:p>
          <a:p>
            <a:pPr marL="228600" marR="0">
              <a:lnSpc>
                <a:spcPct val="107000"/>
              </a:lnSpc>
              <a:spcBef>
                <a:spcPts val="0"/>
              </a:spcBef>
              <a:spcAft>
                <a:spcPts val="0"/>
              </a:spcAft>
            </a:pPr>
            <a:r>
              <a:rPr lang="en-US" sz="1100" b="0" u="sng" dirty="0">
                <a:solidFill>
                  <a:srgbClr val="000000"/>
                </a:solidFill>
                <a:effectLst/>
                <a:latin typeface="Calibri" panose="020F0502020204030204" pitchFamily="34" charset="0"/>
                <a:ea typeface="Calibri" panose="020F0502020204030204" pitchFamily="34" charset="0"/>
              </a:rPr>
              <a:t>Analyze the data (conclusions and insights)</a:t>
            </a:r>
            <a:endParaRPr lang="en-US" sz="1100" b="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pPr>
            <a:r>
              <a:rPr lang="en-US" sz="1100" b="0" dirty="0">
                <a:solidFill>
                  <a:srgbClr val="000000"/>
                </a:solidFill>
                <a:latin typeface="Calibri" panose="020F0502020204030204" pitchFamily="34" charset="0"/>
              </a:rPr>
              <a:t>This final and important step is to assemble the data in such a fashion that planning participants can assimilate it, connect the dots, and draw conclusions – concrete insights as to what the data is telling us. What strategic advantages and challenges are facing Regnum Christi, and what does it look like God may be calling Regnum Christi to be and do in this locality? A good review of the data done in light of the charism will often reveal the path forward. </a:t>
            </a:r>
          </a:p>
          <a:p>
            <a:pPr marL="228600" marR="0">
              <a:lnSpc>
                <a:spcPct val="107000"/>
              </a:lnSpc>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rPr>
              <a:t> </a:t>
            </a:r>
            <a:endParaRPr lang="en-US" sz="1100" b="0" dirty="0">
              <a:latin typeface="Calibri" panose="020F0502020204030204" pitchFamily="34" charset="0"/>
              <a:ea typeface="Calibri" panose="020F0502020204030204" pitchFamily="34" charset="0"/>
            </a:endParaRPr>
          </a:p>
          <a:p>
            <a:pPr marL="0" lvl="1" indent="0">
              <a:lnSpc>
                <a:spcPct val="107000"/>
              </a:lnSpc>
              <a:spcAft>
                <a:spcPts val="1200"/>
              </a:spcAft>
              <a:buNone/>
            </a:pPr>
            <a:r>
              <a:rPr lang="en-US" sz="1200" b="1" dirty="0">
                <a:latin typeface="Calibri" panose="020F0502020204030204" pitchFamily="34" charset="0"/>
              </a:rPr>
              <a:t>2.2  Revisit Purpose and Mission </a:t>
            </a:r>
          </a:p>
          <a:p>
            <a:pPr marL="0" marR="0" indent="0">
              <a:lnSpc>
                <a:spcPct val="107000"/>
              </a:lnSpc>
              <a:spcBef>
                <a:spcPts val="0"/>
              </a:spcBef>
              <a:spcAft>
                <a:spcPts val="0"/>
              </a:spcAft>
            </a:pPr>
            <a:r>
              <a:rPr lang="en-US" sz="1100" b="0" dirty="0">
                <a:solidFill>
                  <a:srgbClr val="000000"/>
                </a:solidFill>
                <a:latin typeface="Calibri" panose="020F0502020204030204" pitchFamily="34" charset="0"/>
              </a:rPr>
              <a:t>This step of the process aims to ensure all participants are firmly centered on the supernatural foundations of the planning effort. It can happen that we get absorbed in the planning process and lose the perspective that Regnum Christi is a work of God, with a specific charism to offer the world. Through prayer and reflection, we allow the Holy Spirit to lead the way and endeavor to see the evangelization opportunities and planning process from the perspective of our charism.</a:t>
            </a:r>
          </a:p>
          <a:p>
            <a:pPr marL="0" indent="0">
              <a:lnSpc>
                <a:spcPct val="107000"/>
              </a:lnSpc>
              <a:spcBef>
                <a:spcPts val="0"/>
              </a:spcBef>
            </a:pPr>
            <a:r>
              <a:rPr lang="en-US" sz="1100" b="0" dirty="0">
                <a:solidFill>
                  <a:srgbClr val="000000"/>
                </a:solidFill>
                <a:effectLst/>
                <a:latin typeface="Calibri" panose="020F0502020204030204" pitchFamily="34" charset="0"/>
                <a:ea typeface="Calibri" panose="020F0502020204030204" pitchFamily="34" charset="0"/>
              </a:rPr>
              <a:t> </a:t>
            </a:r>
            <a:endParaRPr lang="en-US" sz="1100" b="0" dirty="0">
              <a:solidFill>
                <a:srgbClr val="000000"/>
              </a:solidFill>
              <a:latin typeface="Calibri" panose="020F0502020204030204" pitchFamily="34" charset="0"/>
            </a:endParaRPr>
          </a:p>
          <a:p>
            <a:pPr marL="0" indent="0">
              <a:lnSpc>
                <a:spcPct val="107000"/>
              </a:lnSpc>
              <a:spcBef>
                <a:spcPts val="0"/>
              </a:spcBef>
            </a:pPr>
            <a:r>
              <a:rPr lang="en-US" sz="1100" b="0" dirty="0">
                <a:solidFill>
                  <a:srgbClr val="000000"/>
                </a:solidFill>
                <a:latin typeface="Calibri" panose="020F0502020204030204" pitchFamily="34" charset="0"/>
              </a:rPr>
              <a:t>The purpose, mission and apostolic principles of Regnum Christi as articulated in the Regnum Christi Statutes form the foundation of our evangelizing plans. It is helpful to review these together in light of the reality in the locality. You can use various dynamics and group activities to help participants both experience the joy of communion that comes from being a part of this spiritual family and apostolic body, and to don the lens of the charism for the work ahead. This step can be done within the scope of the Planning Workshop or as advanced preparation. </a:t>
            </a:r>
          </a:p>
          <a:p>
            <a:pPr marL="0" marR="0" lvl="1" indent="0">
              <a:lnSpc>
                <a:spcPct val="107000"/>
              </a:lnSpc>
              <a:spcAft>
                <a:spcPts val="0"/>
              </a:spcAft>
              <a:buNone/>
            </a:pPr>
            <a:endParaRPr lang="es-ES" sz="1100" dirty="0">
              <a:latin typeface="Calibri" panose="020F0502020204030204" pitchFamily="34" charset="0"/>
            </a:endParaRPr>
          </a:p>
          <a:p>
            <a:pPr marL="0" indent="0"/>
            <a:endParaRPr lang="en-US" sz="1100" dirty="0">
              <a:latin typeface="Calibri" panose="020F0502020204030204" pitchFamily="34" charset="0"/>
            </a:endParaRPr>
          </a:p>
          <a:p>
            <a:r>
              <a:rPr lang="en-US" sz="1100" dirty="0">
                <a:latin typeface="Calibri" panose="020F0502020204030204" pitchFamily="34" charset="0"/>
              </a:rPr>
              <a:t> </a:t>
            </a:r>
          </a:p>
          <a:p>
            <a:r>
              <a:rPr lang="en-US" sz="1100" dirty="0">
                <a:latin typeface="Calibri" panose="020F0502020204030204" pitchFamily="34" charset="0"/>
              </a:rPr>
              <a:t> </a:t>
            </a: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5</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a:t>
            </a:r>
            <a:r>
              <a:rPr lang="en-US" sz="1400" b="1" dirty="0">
                <a:latin typeface="Arial Nova Light" panose="020B0304020202020204" pitchFamily="34" charset="0"/>
                <a:ea typeface="Arial Nova Light" panose="020B0304020202020204" pitchFamily="34" charset="0"/>
                <a:cs typeface="Arial Nova Light" panose="020B0304020202020204" pitchFamily="34" charset="0"/>
              </a:rPr>
              <a:t>2</a:t>
            </a: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 – Discern</a:t>
            </a:r>
            <a:endParaRPr lang="en-US" sz="1400" b="1" dirty="0">
              <a:effectLst/>
              <a:latin typeface="Calibri" panose="020F0502020204030204" pitchFamily="34" charset="0"/>
              <a:ea typeface="Calibri" panose="020F0502020204030204" pitchFamily="34" charset="0"/>
            </a:endParaRPr>
          </a:p>
          <a:p>
            <a:pPr marL="228600" marR="0" indent="-228600">
              <a:lnSpc>
                <a:spcPct val="107000"/>
              </a:lnSpc>
              <a:spcBef>
                <a:spcPts val="0"/>
              </a:spcBef>
              <a:spcAft>
                <a:spcPts val="0"/>
              </a:spcAft>
            </a:pPr>
            <a:r>
              <a:rPr lang="en-US" sz="1100" dirty="0">
                <a:latin typeface="Arial Nova Light" panose="020B0304020202020204" pitchFamily="34" charset="0"/>
              </a:rPr>
              <a:t>2.1	Conduct the Scan</a:t>
            </a:r>
          </a:p>
          <a:p>
            <a:pPr marL="228600" marR="0" indent="-228600">
              <a:lnSpc>
                <a:spcPct val="107000"/>
              </a:lnSpc>
              <a:spcBef>
                <a:spcPts val="0"/>
              </a:spcBef>
              <a:spcAft>
                <a:spcPts val="0"/>
              </a:spcAft>
            </a:pPr>
            <a:r>
              <a:rPr lang="en-US" sz="1100" dirty="0">
                <a:latin typeface="Arial Nova Light" panose="020B0304020202020204" pitchFamily="34" charset="0"/>
              </a:rPr>
              <a:t>2.2 Revisit Purpose and Mission</a:t>
            </a:r>
          </a:p>
          <a:p>
            <a:pPr marL="228600" marR="0" indent="-228600">
              <a:lnSpc>
                <a:spcPct val="107000"/>
              </a:lnSpc>
              <a:spcBef>
                <a:spcPts val="0"/>
              </a:spcBef>
              <a:spcAft>
                <a:spcPts val="0"/>
              </a:spcAft>
            </a:pPr>
            <a:r>
              <a:rPr lang="en-US" sz="1100" dirty="0">
                <a:latin typeface="Arial Nova Light" panose="020B0304020202020204" pitchFamily="34" charset="0"/>
              </a:rPr>
              <a:t>2.3	Develop the Strawman</a:t>
            </a:r>
          </a:p>
          <a:p>
            <a:pPr marL="228600" marR="0" indent="228600" algn="r">
              <a:lnSpc>
                <a:spcPct val="107000"/>
              </a:lnSpc>
              <a:spcBef>
                <a:spcPts val="0"/>
              </a:spcBef>
              <a:spcAft>
                <a:spcPts val="0"/>
              </a:spcAft>
            </a:pPr>
            <a:r>
              <a:rPr lang="en-US" sz="1100" dirty="0">
                <a:latin typeface="Arial Nova Light" panose="020B030402020202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12" name="TextBox 11">
            <a:extLst>
              <a:ext uri="{FF2B5EF4-FFF2-40B4-BE49-F238E27FC236}">
                <a16:creationId xmlns:a16="http://schemas.microsoft.com/office/drawing/2014/main" id="{3EE85408-C5FA-CCD4-9034-3D3C4721BB42}"/>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10</a:t>
            </a:fld>
            <a:endParaRPr lang="en-US" sz="1200" dirty="0">
              <a:solidFill>
                <a:schemeClr val="bg1"/>
              </a:solidFill>
            </a:endParaRPr>
          </a:p>
        </p:txBody>
      </p:sp>
    </p:spTree>
    <p:extLst>
      <p:ext uri="{BB962C8B-B14F-4D97-AF65-F5344CB8AC3E}">
        <p14:creationId xmlns:p14="http://schemas.microsoft.com/office/powerpoint/2010/main" val="359408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5604" y="333176"/>
            <a:ext cx="4029161" cy="548640"/>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2 – DISCERN OUR APOSTOLIC MISSION</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0" lvl="1" indent="0">
              <a:lnSpc>
                <a:spcPct val="107000"/>
              </a:lnSpc>
              <a:spcAft>
                <a:spcPts val="1200"/>
              </a:spcAft>
              <a:buNone/>
            </a:pPr>
            <a:r>
              <a:rPr lang="en-US" sz="1200" b="1" dirty="0">
                <a:latin typeface="Calibri" panose="020F0502020204030204" pitchFamily="34" charset="0"/>
              </a:rPr>
              <a:t>2.3  Develop the Strawman </a:t>
            </a:r>
          </a:p>
          <a:p>
            <a:pPr marL="0" marR="0" lvl="1" indent="0">
              <a:lnSpc>
                <a:spcPct val="107000"/>
              </a:lnSpc>
              <a:spcBef>
                <a:spcPts val="0"/>
              </a:spcBef>
              <a:spcAft>
                <a:spcPts val="0"/>
              </a:spcAft>
              <a:buNone/>
            </a:pPr>
            <a:r>
              <a:rPr lang="en-US" sz="1100" dirty="0">
                <a:solidFill>
                  <a:srgbClr val="000000"/>
                </a:solidFill>
                <a:effectLst/>
                <a:latin typeface="Calibri" panose="020F0502020204030204" pitchFamily="34" charset="0"/>
                <a:ea typeface="Calibri" panose="020F0502020204030204" pitchFamily="34" charset="0"/>
              </a:rPr>
              <a:t>This step of the process is where the planning participants work together to agree upon a vision, overarching strategy and priorities for the locality. The outcome of this step will be a draft one-page ‘placemat’ that succinctly articulates the key messages of the locality’s plan and will ultimately serve as an excellent tool for communicating the locality’s plan to others. </a:t>
            </a:r>
            <a:endParaRPr lang="en-US" sz="1100" dirty="0">
              <a:effectLst/>
              <a:latin typeface="Calibri" panose="020F0502020204030204" pitchFamily="34" charset="0"/>
              <a:ea typeface="Calibri" panose="020F0502020204030204" pitchFamily="34" charset="0"/>
            </a:endParaRPr>
          </a:p>
          <a:p>
            <a:pPr marL="0" lvl="1" indent="0">
              <a:lnSpc>
                <a:spcPct val="107000"/>
              </a:lnSpc>
              <a:spcBef>
                <a:spcPts val="0"/>
              </a:spcBef>
              <a:buNone/>
            </a:pPr>
            <a:r>
              <a:rPr lang="en-US" sz="1100" dirty="0">
                <a:solidFill>
                  <a:srgbClr val="000000"/>
                </a:solidFill>
                <a:latin typeface="Calibri" panose="020F0502020204030204" pitchFamily="34" charset="0"/>
              </a:rPr>
              <a:t> </a:t>
            </a:r>
          </a:p>
          <a:p>
            <a:pPr marL="0" lvl="1" indent="0">
              <a:lnSpc>
                <a:spcPct val="107000"/>
              </a:lnSpc>
              <a:spcBef>
                <a:spcPts val="0"/>
              </a:spcBef>
              <a:buNone/>
            </a:pPr>
            <a:r>
              <a:rPr lang="en-US" sz="1100" dirty="0">
                <a:solidFill>
                  <a:srgbClr val="000000"/>
                </a:solidFill>
                <a:latin typeface="Calibri" panose="020F0502020204030204" pitchFamily="34" charset="0"/>
              </a:rPr>
              <a:t>This is typically the step that people associate most with planning - a planning workshop. While it is but one step in a more comprehensive process, it is the step that most serves to unite participants around a common vision and chosen direction. Often, localities will invite a professional to facilitate this session as the dynamics needed to achieve the objectives with the given audience can be challenging. </a:t>
            </a:r>
          </a:p>
          <a:p>
            <a:pPr marL="228600" marR="0">
              <a:lnSpc>
                <a:spcPct val="107000"/>
              </a:lnSpc>
              <a:spcBef>
                <a:spcPts val="0"/>
              </a:spcBef>
              <a:spcAft>
                <a:spcPts val="0"/>
              </a:spcAft>
            </a:pPr>
            <a:endParaRPr lang="en-US" sz="1100" dirty="0">
              <a:solidFill>
                <a:srgbClr val="000000"/>
              </a:solidFill>
              <a:latin typeface="Calibri" panose="020F0502020204030204" pitchFamily="34" charset="0"/>
            </a:endParaRPr>
          </a:p>
          <a:p>
            <a:pPr marL="228600" marR="0">
              <a:lnSpc>
                <a:spcPct val="107000"/>
              </a:lnSpc>
              <a:spcBef>
                <a:spcPts val="0"/>
              </a:spcBef>
              <a:spcAft>
                <a:spcPts val="0"/>
              </a:spcAft>
            </a:pPr>
            <a:r>
              <a:rPr lang="en-US" sz="1100" u="sng" dirty="0">
                <a:effectLst/>
                <a:latin typeface="Calibri" panose="020F0502020204030204" pitchFamily="34" charset="0"/>
                <a:ea typeface="Calibri" panose="020F0502020204030204" pitchFamily="34" charset="0"/>
              </a:rPr>
              <a:t>Vision</a:t>
            </a:r>
            <a:endParaRPr lang="en-US" sz="1100" dirty="0">
              <a:effectLst/>
              <a:latin typeface="Calibri" panose="020F0502020204030204" pitchFamily="34" charset="0"/>
              <a:ea typeface="Calibri" panose="020F0502020204030204" pitchFamily="34" charset="0"/>
            </a:endParaRPr>
          </a:p>
          <a:p>
            <a:pPr marL="0" lvl="1" indent="0">
              <a:lnSpc>
                <a:spcPct val="107000"/>
              </a:lnSpc>
              <a:spcBef>
                <a:spcPts val="0"/>
              </a:spcBef>
              <a:buNone/>
            </a:pPr>
            <a:r>
              <a:rPr lang="en-US" sz="1100" dirty="0">
                <a:solidFill>
                  <a:srgbClr val="000000"/>
                </a:solidFill>
                <a:latin typeface="Calibri" panose="020F0502020204030204" pitchFamily="34" charset="0"/>
              </a:rPr>
              <a:t>If Regnum Christi members are to step out boldly in mission, a shared and compelling vision of how Regnum Christi is called to serve this particular locality is essential. A good vision paints the picture of where we are going. It must be grounded in the reality of our current situation and respond to that interior urge to mission within the heart of each Regnum Christi member. A good facilitator can help the participants come to consensus on the vision. </a:t>
            </a:r>
          </a:p>
          <a:p>
            <a:pPr marL="0" lvl="1" indent="0">
              <a:lnSpc>
                <a:spcPct val="107000"/>
              </a:lnSpc>
              <a:spcBef>
                <a:spcPts val="0"/>
              </a:spcBef>
              <a:buNone/>
            </a:pPr>
            <a:r>
              <a:rPr lang="en-US" sz="1100" dirty="0">
                <a:solidFill>
                  <a:srgbClr val="000000"/>
                </a:solidFill>
                <a:latin typeface="Calibri" panose="020F0502020204030204" pitchFamily="34" charset="0"/>
              </a:rPr>
              <a:t> </a:t>
            </a:r>
          </a:p>
          <a:p>
            <a:pPr marL="0" lvl="1" indent="0">
              <a:lnSpc>
                <a:spcPct val="107000"/>
              </a:lnSpc>
              <a:spcBef>
                <a:spcPts val="0"/>
              </a:spcBef>
              <a:buNone/>
            </a:pPr>
            <a:r>
              <a:rPr lang="en-US" sz="1100" dirty="0">
                <a:solidFill>
                  <a:srgbClr val="000000"/>
                </a:solidFill>
                <a:latin typeface="Calibri" panose="020F0502020204030204" pitchFamily="34" charset="0"/>
              </a:rPr>
              <a:t>If the vision paints the picture of where we are going, the overarching strategy and priorities are the chosen cascading pathways to reach the vision. </a:t>
            </a:r>
          </a:p>
          <a:p>
            <a:pPr marL="228600" marR="0">
              <a:lnSpc>
                <a:spcPct val="107000"/>
              </a:lnSpc>
              <a:spcBef>
                <a:spcPts val="0"/>
              </a:spcBef>
              <a:spcAft>
                <a:spcPts val="0"/>
              </a:spcAft>
            </a:pPr>
            <a:endParaRPr lang="en-US" sz="1100" u="sng" dirty="0">
              <a:solidFill>
                <a:srgbClr val="000000"/>
              </a:solidFill>
              <a:effectLst/>
              <a:latin typeface="Calibri" panose="020F0502020204030204" pitchFamily="34" charset="0"/>
              <a:ea typeface="Calibri" panose="020F0502020204030204" pitchFamily="34" charset="0"/>
            </a:endParaRPr>
          </a:p>
          <a:p>
            <a:pPr marL="228600" marR="0">
              <a:lnSpc>
                <a:spcPct val="107000"/>
              </a:lnSpc>
              <a:spcBef>
                <a:spcPts val="0"/>
              </a:spcBef>
              <a:spcAft>
                <a:spcPts val="0"/>
              </a:spcAft>
            </a:pPr>
            <a:r>
              <a:rPr lang="en-US" sz="1100" u="sng" dirty="0">
                <a:effectLst/>
                <a:latin typeface="Calibri" panose="020F0502020204030204" pitchFamily="34" charset="0"/>
                <a:ea typeface="Calibri" panose="020F0502020204030204" pitchFamily="34" charset="0"/>
              </a:rPr>
              <a:t>Overarching Strategy </a:t>
            </a:r>
            <a:endParaRPr lang="en-US" sz="1100" dirty="0">
              <a:effectLst/>
              <a:latin typeface="Calibri" panose="020F0502020204030204" pitchFamily="34" charset="0"/>
              <a:ea typeface="Calibri" panose="020F0502020204030204" pitchFamily="34" charset="0"/>
            </a:endParaRPr>
          </a:p>
          <a:p>
            <a:pPr marL="0" lvl="1" indent="0">
              <a:lnSpc>
                <a:spcPct val="107000"/>
              </a:lnSpc>
              <a:spcBef>
                <a:spcPts val="0"/>
              </a:spcBef>
              <a:buNone/>
            </a:pPr>
            <a:r>
              <a:rPr lang="en-US" sz="1100" dirty="0">
                <a:solidFill>
                  <a:srgbClr val="000000"/>
                </a:solidFill>
                <a:latin typeface="Calibri" panose="020F0502020204030204" pitchFamily="34" charset="0"/>
              </a:rPr>
              <a:t>An overarching strategy answers the question: How are we going to get there? It is a simple, clear statement that articulates the general path the locality decides to follow during the next few years to accomplish its mission. Generally, the overarching strategy becomes clear during the planning session. </a:t>
            </a:r>
          </a:p>
          <a:p>
            <a:pPr marL="228600" marR="0">
              <a:lnSpc>
                <a:spcPct val="107000"/>
              </a:lnSpc>
              <a:spcBef>
                <a:spcPts val="0"/>
              </a:spcBef>
              <a:spcAft>
                <a:spcPts val="0"/>
              </a:spcAft>
            </a:pPr>
            <a:endParaRPr lang="en-US" sz="1100" u="sng" dirty="0">
              <a:solidFill>
                <a:srgbClr val="000000"/>
              </a:solidFill>
              <a:effectLst/>
              <a:latin typeface="Calibri" panose="020F0502020204030204" pitchFamily="34" charset="0"/>
              <a:ea typeface="Calibri" panose="020F0502020204030204" pitchFamily="34" charset="0"/>
            </a:endParaRP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5</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a:t>
            </a:r>
            <a:r>
              <a:rPr lang="en-US" sz="1400" b="1" dirty="0">
                <a:latin typeface="Arial Nova Light" panose="020B0304020202020204" pitchFamily="34" charset="0"/>
                <a:ea typeface="Arial Nova Light" panose="020B0304020202020204" pitchFamily="34" charset="0"/>
                <a:cs typeface="Arial Nova Light" panose="020B0304020202020204" pitchFamily="34" charset="0"/>
              </a:rPr>
              <a:t>2</a:t>
            </a: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 – Discern</a:t>
            </a:r>
            <a:endParaRPr lang="en-US" sz="1400" b="1" dirty="0">
              <a:effectLst/>
              <a:latin typeface="Calibri" panose="020F0502020204030204" pitchFamily="34" charset="0"/>
              <a:ea typeface="Calibri" panose="020F0502020204030204" pitchFamily="34" charset="0"/>
            </a:endParaRPr>
          </a:p>
          <a:p>
            <a:pPr marL="228600" marR="0" indent="-228600">
              <a:lnSpc>
                <a:spcPct val="107000"/>
              </a:lnSpc>
              <a:spcBef>
                <a:spcPts val="0"/>
              </a:spcBef>
              <a:spcAft>
                <a:spcPts val="0"/>
              </a:spcAft>
            </a:pPr>
            <a:r>
              <a:rPr lang="en-US" sz="1100" dirty="0">
                <a:latin typeface="Arial Nova Light" panose="020B0304020202020204" pitchFamily="34" charset="0"/>
              </a:rPr>
              <a:t>2.1	Conduct the Scan</a:t>
            </a:r>
          </a:p>
          <a:p>
            <a:pPr marL="228600" marR="0" indent="-228600">
              <a:lnSpc>
                <a:spcPct val="107000"/>
              </a:lnSpc>
              <a:spcBef>
                <a:spcPts val="0"/>
              </a:spcBef>
              <a:spcAft>
                <a:spcPts val="0"/>
              </a:spcAft>
            </a:pPr>
            <a:r>
              <a:rPr lang="en-US" sz="1100" dirty="0">
                <a:latin typeface="Arial Nova Light" panose="020B0304020202020204" pitchFamily="34" charset="0"/>
              </a:rPr>
              <a:t>2.2 Revisit Purpose and Mission</a:t>
            </a:r>
          </a:p>
          <a:p>
            <a:pPr marL="228600" marR="0" indent="-228600">
              <a:lnSpc>
                <a:spcPct val="107000"/>
              </a:lnSpc>
              <a:spcBef>
                <a:spcPts val="0"/>
              </a:spcBef>
              <a:spcAft>
                <a:spcPts val="0"/>
              </a:spcAft>
            </a:pPr>
            <a:r>
              <a:rPr lang="en-US" sz="1100" dirty="0">
                <a:latin typeface="Arial Nova Light" panose="020B0304020202020204" pitchFamily="34" charset="0"/>
              </a:rPr>
              <a:t>2.3	Develop the Strawman</a:t>
            </a:r>
          </a:p>
          <a:p>
            <a:pPr marL="228600" marR="0" indent="228600" algn="r">
              <a:lnSpc>
                <a:spcPct val="107000"/>
              </a:lnSpc>
              <a:spcBef>
                <a:spcPts val="0"/>
              </a:spcBef>
              <a:spcAft>
                <a:spcPts val="0"/>
              </a:spcAft>
            </a:pPr>
            <a:r>
              <a:rPr lang="en-US" sz="1100" dirty="0">
                <a:latin typeface="Arial Nova Light" panose="020B030402020202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12" name="TextBox 11">
            <a:extLst>
              <a:ext uri="{FF2B5EF4-FFF2-40B4-BE49-F238E27FC236}">
                <a16:creationId xmlns:a16="http://schemas.microsoft.com/office/drawing/2014/main" id="{596DD560-3015-14E4-56CA-5DC09D740146}"/>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11</a:t>
            </a:fld>
            <a:endParaRPr lang="en-US" sz="1200" dirty="0">
              <a:solidFill>
                <a:schemeClr val="bg1"/>
              </a:solidFill>
            </a:endParaRPr>
          </a:p>
        </p:txBody>
      </p:sp>
    </p:spTree>
    <p:extLst>
      <p:ext uri="{BB962C8B-B14F-4D97-AF65-F5344CB8AC3E}">
        <p14:creationId xmlns:p14="http://schemas.microsoft.com/office/powerpoint/2010/main" val="80697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5604" y="333176"/>
            <a:ext cx="4029161" cy="54864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2 – DISCERN OUR APOSTOLIC MISSION</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228600" marR="0">
              <a:lnSpc>
                <a:spcPct val="107000"/>
              </a:lnSpc>
              <a:spcBef>
                <a:spcPts val="0"/>
              </a:spcBef>
              <a:spcAft>
                <a:spcPts val="0"/>
              </a:spcAft>
            </a:pPr>
            <a:r>
              <a:rPr lang="en-US" sz="1100" u="sng" dirty="0">
                <a:effectLst/>
                <a:latin typeface="Calibri" panose="020F0502020204030204" pitchFamily="34" charset="0"/>
                <a:ea typeface="Calibri" panose="020F0502020204030204" pitchFamily="34" charset="0"/>
              </a:rPr>
              <a:t>Priorities</a:t>
            </a:r>
            <a:endParaRPr lang="en-US" sz="1100" dirty="0">
              <a:effectLst/>
              <a:latin typeface="Calibri" panose="020F0502020204030204" pitchFamily="34" charset="0"/>
              <a:ea typeface="Calibri" panose="020F0502020204030204" pitchFamily="34" charset="0"/>
            </a:endParaRPr>
          </a:p>
          <a:p>
            <a:pPr marL="0" lvl="1" indent="0">
              <a:lnSpc>
                <a:spcPct val="107000"/>
              </a:lnSpc>
              <a:spcBef>
                <a:spcPts val="0"/>
              </a:spcBef>
              <a:buNone/>
            </a:pPr>
            <a:r>
              <a:rPr lang="en-US" sz="1100" dirty="0">
                <a:solidFill>
                  <a:srgbClr val="000000"/>
                </a:solidFill>
                <a:latin typeface="Calibri" panose="020F0502020204030204" pitchFamily="34" charset="0"/>
              </a:rPr>
              <a:t>Priorities are levers that, if pulled, surge the locality forward toward reaching its vision. Good priorities are aligned with the strategy and will resonate deeply in the hearts of those participating, convicting them of the value of investing and even redirecting resources accordingly. </a:t>
            </a:r>
          </a:p>
          <a:p>
            <a:pPr marL="0" lvl="1" indent="0">
              <a:lnSpc>
                <a:spcPct val="107000"/>
              </a:lnSpc>
              <a:spcBef>
                <a:spcPts val="0"/>
              </a:spcBef>
              <a:buNone/>
            </a:pPr>
            <a:r>
              <a:rPr lang="en-US" sz="1100" dirty="0">
                <a:solidFill>
                  <a:srgbClr val="000000"/>
                </a:solidFill>
                <a:latin typeface="Calibri" panose="020F0502020204030204" pitchFamily="34" charset="0"/>
              </a:rPr>
              <a:t> </a:t>
            </a:r>
          </a:p>
          <a:p>
            <a:pPr marL="0" lvl="1" indent="0">
              <a:lnSpc>
                <a:spcPct val="107000"/>
              </a:lnSpc>
              <a:spcBef>
                <a:spcPts val="0"/>
              </a:spcBef>
              <a:buNone/>
            </a:pPr>
            <a:r>
              <a:rPr lang="en-US" sz="1100" dirty="0">
                <a:solidFill>
                  <a:srgbClr val="000000"/>
                </a:solidFill>
                <a:latin typeface="Calibri" panose="020F0502020204030204" pitchFamily="34" charset="0"/>
              </a:rPr>
              <a:t>When defining a priority for the evangelizing mission (for example, Evangelizing Young Men) we work to describe it in an inspiring manner that helps members visualize it and see where they might fit it and contribute. We describe both the reason for choosing this priority (strategic intent) and share a micro-vision of what we expect it will look like if we are successful (and perhaps the impact if we are not successful!). </a:t>
            </a:r>
          </a:p>
          <a:p>
            <a:pPr marL="22860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228600" marR="0">
              <a:lnSpc>
                <a:spcPct val="107000"/>
              </a:lnSpc>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rPr>
              <a:t>Draft the Placement</a:t>
            </a:r>
            <a:endParaRPr lang="en-US" sz="1100" dirty="0">
              <a:effectLst/>
              <a:latin typeface="Calibri" panose="020F0502020204030204" pitchFamily="34" charset="0"/>
              <a:ea typeface="Calibri" panose="020F0502020204030204" pitchFamily="34" charset="0"/>
            </a:endParaRPr>
          </a:p>
          <a:p>
            <a:pPr marL="0" lvl="1" indent="0">
              <a:lnSpc>
                <a:spcPct val="107000"/>
              </a:lnSpc>
              <a:spcBef>
                <a:spcPts val="0"/>
              </a:spcBef>
              <a:buNone/>
            </a:pPr>
            <a:r>
              <a:rPr lang="en-US" sz="1100" dirty="0">
                <a:solidFill>
                  <a:srgbClr val="000000"/>
                </a:solidFill>
                <a:latin typeface="Calibri" panose="020F0502020204030204" pitchFamily="34" charset="0"/>
              </a:rPr>
              <a:t>The vision, overarching strategy and the priorities are summarized onto a one-page ‘placemat’. This placemat presents the ‘strawman’ of the locality’s evangelization plan, meaning it is the first-attempt to articulate what the participants have discerned together. The work in the next phase will make use of this strawman as the starting point, and through deeper reflection, adjust, fine-tune and then confirm the plan. </a:t>
            </a:r>
          </a:p>
          <a:p>
            <a:pPr marL="0" lvl="1" indent="0">
              <a:lnSpc>
                <a:spcPct val="107000"/>
              </a:lnSpc>
              <a:spcBef>
                <a:spcPts val="0"/>
              </a:spcBef>
              <a:buNone/>
            </a:pPr>
            <a:endParaRPr lang="en-US" sz="1100" dirty="0">
              <a:solidFill>
                <a:srgbClr val="000000"/>
              </a:solidFill>
              <a:latin typeface="Calibri" panose="020F0502020204030204" pitchFamily="34" charset="0"/>
            </a:endParaRPr>
          </a:p>
          <a:p>
            <a:pPr marL="0" lvl="1" indent="0">
              <a:lnSpc>
                <a:spcPct val="107000"/>
              </a:lnSpc>
              <a:spcAft>
                <a:spcPts val="1200"/>
              </a:spcAft>
              <a:buNone/>
            </a:pPr>
            <a:r>
              <a:rPr lang="en-US" sz="1200" b="1" dirty="0">
                <a:latin typeface="Calibri" panose="020F0502020204030204" pitchFamily="34" charset="0"/>
              </a:rPr>
              <a:t>Phase 2 Tools (available online)</a:t>
            </a:r>
          </a:p>
          <a:p>
            <a:pPr lvl="1">
              <a:lnSpc>
                <a:spcPct val="107000"/>
              </a:lnSpc>
            </a:pPr>
            <a:r>
              <a:rPr lang="en-US" sz="1100" dirty="0">
                <a:latin typeface="Calibri" panose="020F0502020204030204" pitchFamily="34" charset="0"/>
              </a:rPr>
              <a:t>Environmental Scanning</a:t>
            </a:r>
          </a:p>
          <a:p>
            <a:pPr lvl="1">
              <a:lnSpc>
                <a:spcPct val="107000"/>
              </a:lnSpc>
            </a:pPr>
            <a:r>
              <a:rPr lang="en-US" sz="1100" dirty="0">
                <a:latin typeface="Calibri" panose="020F0502020204030204" pitchFamily="34" charset="0"/>
              </a:rPr>
              <a:t>Indicators of a Vibrant Locality</a:t>
            </a:r>
          </a:p>
          <a:p>
            <a:pPr lvl="1">
              <a:lnSpc>
                <a:spcPct val="107000"/>
              </a:lnSpc>
            </a:pPr>
            <a:r>
              <a:rPr lang="en-US" sz="1100" dirty="0">
                <a:latin typeface="Calibri" panose="020F0502020204030204" pitchFamily="34" charset="0"/>
              </a:rPr>
              <a:t>Locality Evangelization Plan Placemat – Template</a:t>
            </a:r>
          </a:p>
          <a:p>
            <a:pPr marL="0" lvl="1" indent="0">
              <a:lnSpc>
                <a:spcPct val="107000"/>
              </a:lnSpc>
              <a:spcBef>
                <a:spcPts val="0"/>
              </a:spcBef>
              <a:buNone/>
            </a:pPr>
            <a:endParaRPr lang="en-US" sz="1100" dirty="0">
              <a:solidFill>
                <a:srgbClr val="000000"/>
              </a:solidFill>
              <a:latin typeface="Calibri" panose="020F0502020204030204" pitchFamily="34" charset="0"/>
            </a:endParaRP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5</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a:t>
            </a:r>
            <a:r>
              <a:rPr lang="en-US" sz="1400" b="1" dirty="0">
                <a:latin typeface="Arial Nova Light" panose="020B0304020202020204" pitchFamily="34" charset="0"/>
                <a:ea typeface="Arial Nova Light" panose="020B0304020202020204" pitchFamily="34" charset="0"/>
                <a:cs typeface="Arial Nova Light" panose="020B0304020202020204" pitchFamily="34" charset="0"/>
              </a:rPr>
              <a:t>2</a:t>
            </a: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 – Discern</a:t>
            </a:r>
            <a:endParaRPr lang="en-US" sz="1400" b="1" dirty="0">
              <a:effectLst/>
              <a:latin typeface="Calibri" panose="020F0502020204030204" pitchFamily="34" charset="0"/>
              <a:ea typeface="Calibri" panose="020F0502020204030204" pitchFamily="34" charset="0"/>
            </a:endParaRPr>
          </a:p>
          <a:p>
            <a:pPr marL="228600" marR="0" indent="-228600">
              <a:lnSpc>
                <a:spcPct val="107000"/>
              </a:lnSpc>
              <a:spcBef>
                <a:spcPts val="0"/>
              </a:spcBef>
              <a:spcAft>
                <a:spcPts val="0"/>
              </a:spcAft>
            </a:pPr>
            <a:r>
              <a:rPr lang="en-US" sz="1100" dirty="0">
                <a:latin typeface="Arial Nova Light" panose="020B0304020202020204" pitchFamily="34" charset="0"/>
              </a:rPr>
              <a:t>2.1	Conduct the Scan</a:t>
            </a:r>
          </a:p>
          <a:p>
            <a:pPr marL="228600" marR="0" indent="-228600">
              <a:lnSpc>
                <a:spcPct val="107000"/>
              </a:lnSpc>
              <a:spcBef>
                <a:spcPts val="0"/>
              </a:spcBef>
              <a:spcAft>
                <a:spcPts val="0"/>
              </a:spcAft>
            </a:pPr>
            <a:r>
              <a:rPr lang="en-US" sz="1100" dirty="0">
                <a:latin typeface="Arial Nova Light" panose="020B0304020202020204" pitchFamily="34" charset="0"/>
              </a:rPr>
              <a:t>2.2 Revisit Purpose and Mission</a:t>
            </a:r>
          </a:p>
          <a:p>
            <a:pPr marL="228600" marR="0" indent="-228600">
              <a:lnSpc>
                <a:spcPct val="107000"/>
              </a:lnSpc>
              <a:spcBef>
                <a:spcPts val="0"/>
              </a:spcBef>
              <a:spcAft>
                <a:spcPts val="0"/>
              </a:spcAft>
            </a:pPr>
            <a:r>
              <a:rPr lang="en-US" sz="1100" dirty="0">
                <a:latin typeface="Arial Nova Light" panose="020B0304020202020204" pitchFamily="34" charset="0"/>
              </a:rPr>
              <a:t>2.3	Develop the Strawman</a:t>
            </a:r>
          </a:p>
          <a:p>
            <a:pPr marL="228600" marR="0" indent="228600" algn="r">
              <a:lnSpc>
                <a:spcPct val="107000"/>
              </a:lnSpc>
              <a:spcBef>
                <a:spcPts val="0"/>
              </a:spcBef>
              <a:spcAft>
                <a:spcPts val="0"/>
              </a:spcAft>
            </a:pPr>
            <a:r>
              <a:rPr lang="en-US" sz="1100" dirty="0">
                <a:latin typeface="Arial Nova Light" panose="020B030402020202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13" name="TextBox 12">
            <a:extLst>
              <a:ext uri="{FF2B5EF4-FFF2-40B4-BE49-F238E27FC236}">
                <a16:creationId xmlns:a16="http://schemas.microsoft.com/office/drawing/2014/main" id="{529C4A76-686D-788D-D63F-7D9839EAEFEE}"/>
              </a:ext>
            </a:extLst>
          </p:cNvPr>
          <p:cNvSpPr txBox="1"/>
          <p:nvPr/>
        </p:nvSpPr>
        <p:spPr>
          <a:xfrm>
            <a:off x="7039791" y="2672799"/>
            <a:ext cx="1914797" cy="1926233"/>
          </a:xfrm>
          <a:prstGeom prst="rect">
            <a:avLst/>
          </a:prstGeom>
          <a:noFill/>
          <a:ln>
            <a:noFill/>
          </a:ln>
        </p:spPr>
        <p:txBody>
          <a:bodyPr wrap="square">
            <a:spAutoFit/>
          </a:bodyPr>
          <a:lstStyle>
            <a:defPPr>
              <a:defRPr lang="en-US"/>
            </a:defPPr>
            <a:lvl1pPr marR="0" algn="ctr">
              <a:lnSpc>
                <a:spcPct val="107000"/>
              </a:lnSpc>
              <a:spcBef>
                <a:spcPts val="0"/>
              </a:spcBef>
              <a:spcAft>
                <a:spcPts val="0"/>
              </a:spcAft>
              <a:defRPr sz="1400" b="1">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defRPr>
            </a:lvl1pPr>
          </a:lstStyle>
          <a:p>
            <a:pPr algn="l"/>
            <a:r>
              <a:rPr lang="en-US" dirty="0">
                <a:solidFill>
                  <a:schemeClr val="tx1"/>
                </a:solidFill>
              </a:rPr>
              <a:t>Communication Focus</a:t>
            </a:r>
          </a:p>
          <a:p>
            <a:pPr algn="l"/>
            <a:r>
              <a:rPr lang="en-US" b="0" dirty="0">
                <a:solidFill>
                  <a:schemeClr val="tx1"/>
                </a:solidFill>
                <a:effectLst/>
              </a:rPr>
              <a:t>Let the locality audience know the results of the scan, the preliminary vision, strategy and priorities and next steps and how to provide feedback.</a:t>
            </a:r>
          </a:p>
        </p:txBody>
      </p:sp>
      <p:sp>
        <p:nvSpPr>
          <p:cNvPr id="16" name="TextBox 15">
            <a:extLst>
              <a:ext uri="{FF2B5EF4-FFF2-40B4-BE49-F238E27FC236}">
                <a16:creationId xmlns:a16="http://schemas.microsoft.com/office/drawing/2014/main" id="{2937C627-54B6-BF14-6C9B-DBE4CDD0A76F}"/>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12</a:t>
            </a:fld>
            <a:endParaRPr lang="en-US" sz="1200" dirty="0">
              <a:solidFill>
                <a:schemeClr val="bg1"/>
              </a:solidFill>
            </a:endParaRPr>
          </a:p>
        </p:txBody>
      </p:sp>
    </p:spTree>
    <p:extLst>
      <p:ext uri="{BB962C8B-B14F-4D97-AF65-F5344CB8AC3E}">
        <p14:creationId xmlns:p14="http://schemas.microsoft.com/office/powerpoint/2010/main" val="293025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5604" y="333176"/>
            <a:ext cx="4029161" cy="548640"/>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3 – DEVELOP THE PLAN</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0" marR="0" lvl="1" indent="0">
              <a:lnSpc>
                <a:spcPct val="107000"/>
              </a:lnSpc>
              <a:spcAft>
                <a:spcPts val="1200"/>
              </a:spcAft>
              <a:buNone/>
            </a:pPr>
            <a:r>
              <a:rPr lang="en-US" sz="1100" dirty="0">
                <a:latin typeface="Calibri" panose="020F0502020204030204" pitchFamily="34" charset="0"/>
              </a:rPr>
              <a:t>There are four steps in this phase to develop the actual plan. At the end of this phase, you will have clarity and agreement on the concrete initiatives, actions and resources needed over the next 12 to 18 months to move the locality toward its vision. </a:t>
            </a:r>
          </a:p>
          <a:p>
            <a:pPr marL="0" lvl="1" indent="0">
              <a:lnSpc>
                <a:spcPct val="107000"/>
              </a:lnSpc>
              <a:spcAft>
                <a:spcPts val="1200"/>
              </a:spcAft>
              <a:buNone/>
            </a:pPr>
            <a:r>
              <a:rPr lang="en-US" sz="1200" b="1" dirty="0">
                <a:latin typeface="Calibri" panose="020F0502020204030204" pitchFamily="34" charset="0"/>
              </a:rPr>
              <a:t>3.1  Validate the strawman</a:t>
            </a:r>
          </a:p>
          <a:p>
            <a:pPr marL="0" marR="0">
              <a:lnSpc>
                <a:spcPct val="107000"/>
              </a:lnSpc>
              <a:spcBef>
                <a:spcPts val="0"/>
              </a:spcBef>
              <a:spcAft>
                <a:spcPts val="0"/>
              </a:spcAft>
            </a:pPr>
            <a:r>
              <a:rPr lang="en-US" sz="1100" b="0" dirty="0">
                <a:latin typeface="Calibri" panose="020F0502020204030204" pitchFamily="34" charset="0"/>
              </a:rPr>
              <a:t>In this step, we take time to validate the strawman – taking both a horizontal and vertical look at it. Vertically, each Regnum Christi entity within the locality takes time to reflect upon the vision, overarching strategy and priorities in light of their concrete reality. How does this ‘strawman’ resonate with our particular situation and plans? How can we contribute to this priority? What changes would it imply to our plans? Vertically, across entities, we can ask how this strawman aligns with Regnum Christi’s call and capacity to serve the needs of the society and the church as identified in the scan. How will this strawman move us forward in our mission? Feedback is collected and examined as a whole, allowing the planning team to adjust and fine-tune the strawman as needed. Depending on the planning approach adopted by the locality, this step can be done within the planning workshop itself or in the weeks that follow. The outcome of this step is broad agreement on a locality strategy: the vision, overarching strategy and priorities. </a:t>
            </a:r>
          </a:p>
          <a:p>
            <a:pPr marL="0" marR="0">
              <a:lnSpc>
                <a:spcPct val="107000"/>
              </a:lnSpc>
              <a:spcBef>
                <a:spcPts val="0"/>
              </a:spcBef>
              <a:spcAft>
                <a:spcPts val="0"/>
              </a:spcAft>
            </a:pPr>
            <a:endParaRPr lang="en-US" sz="1100" b="0" dirty="0">
              <a:latin typeface="Calibri" panose="020F0502020204030204" pitchFamily="34" charset="0"/>
            </a:endParaRPr>
          </a:p>
          <a:p>
            <a:pPr marL="0" lvl="1" indent="0">
              <a:lnSpc>
                <a:spcPct val="107000"/>
              </a:lnSpc>
              <a:spcAft>
                <a:spcPts val="1200"/>
              </a:spcAft>
              <a:buNone/>
            </a:pPr>
            <a:r>
              <a:rPr lang="en-US" sz="1200" b="1" dirty="0">
                <a:latin typeface="Calibri" panose="020F0502020204030204" pitchFamily="34" charset="0"/>
              </a:rPr>
              <a:t>3.2  Establish 12-18 month goals</a:t>
            </a:r>
          </a:p>
          <a:p>
            <a:pPr marL="0" lvl="1" indent="0">
              <a:lnSpc>
                <a:spcPct val="107000"/>
              </a:lnSpc>
              <a:spcAft>
                <a:spcPts val="1200"/>
              </a:spcAft>
              <a:buNone/>
            </a:pPr>
            <a:r>
              <a:rPr lang="en-US" sz="1100" dirty="0">
                <a:latin typeface="Calibri" panose="020F0502020204030204" pitchFamily="34" charset="0"/>
              </a:rPr>
              <a:t>In this step, the planning participants agree on the goals for each priority. In all likelihood, the goals and any associated initiatives will have surfaced during the previous step, and the work in this step is to clarify and prioritize. </a:t>
            </a:r>
            <a:r>
              <a:rPr lang="en-U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lvl="1" indent="0">
              <a:lnSpc>
                <a:spcPct val="107000"/>
              </a:lnSpc>
              <a:spcAft>
                <a:spcPts val="1200"/>
              </a:spcAft>
              <a:buNone/>
            </a:pPr>
            <a:r>
              <a:rPr lang="en-US" sz="1100" dirty="0">
                <a:latin typeface="Calibri" panose="020F0502020204030204" pitchFamily="34" charset="0"/>
              </a:rPr>
              <a:t>Generally, we aim to set three (max five) concrete 12-18 month goals for each priority, marking out the chosen pathway forward toward our vision. In defining these goals, we try where possible to be clear and concrete, setting SMART goals that are specific, measurable, achievable, resourced and timed. </a:t>
            </a:r>
          </a:p>
          <a:p>
            <a:pPr marL="0" lvl="1" indent="0">
              <a:lnSpc>
                <a:spcPct val="107000"/>
              </a:lnSpc>
              <a:spcAft>
                <a:spcPts val="1200"/>
              </a:spcAft>
              <a:buNone/>
            </a:pPr>
            <a:endParaRPr lang="en-US" sz="1100" dirty="0">
              <a:latin typeface="Calibri" panose="020F0502020204030204" pitchFamily="34" charset="0"/>
            </a:endParaRPr>
          </a:p>
          <a:p>
            <a:pPr marL="0" lvl="1" indent="0">
              <a:spcAft>
                <a:spcPts val="1200"/>
              </a:spcAft>
              <a:buNone/>
            </a:pPr>
            <a:endParaRPr lang="en-US" sz="1100" dirty="0">
              <a:latin typeface="Calibri" panose="020F0502020204030204" pitchFamily="34" charset="0"/>
            </a:endParaRP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6</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3 – Plan</a:t>
            </a:r>
            <a:endParaRPr lang="en-US" sz="1400" b="1" dirty="0">
              <a:effectLst/>
              <a:latin typeface="Calibri" panose="020F0502020204030204" pitchFamily="34" charset="0"/>
              <a:ea typeface="Calibri" panose="020F0502020204030204" pitchFamily="34" charset="0"/>
            </a:endParaRPr>
          </a:p>
          <a:p>
            <a:pPr marL="228600" indent="-228600">
              <a:lnSpc>
                <a:spcPct val="107000"/>
              </a:lnSpc>
            </a:pPr>
            <a:r>
              <a:rPr lang="en-US" sz="1100" dirty="0">
                <a:latin typeface="Arial Nova Light" panose="020B0304020202020204" pitchFamily="34" charset="0"/>
              </a:rPr>
              <a:t>3.1 Validate the strawman</a:t>
            </a:r>
          </a:p>
          <a:p>
            <a:pPr marL="228600" indent="-228600">
              <a:lnSpc>
                <a:spcPct val="107000"/>
              </a:lnSpc>
            </a:pPr>
            <a:r>
              <a:rPr lang="en-US" sz="1100" dirty="0">
                <a:latin typeface="Arial Nova Light" panose="020B0304020202020204" pitchFamily="34" charset="0"/>
              </a:rPr>
              <a:t>3.2 Establish 12–18-month goals</a:t>
            </a:r>
          </a:p>
          <a:p>
            <a:pPr marL="228600" indent="-228600">
              <a:lnSpc>
                <a:spcPct val="107000"/>
              </a:lnSpc>
            </a:pPr>
            <a:r>
              <a:rPr lang="en-US" sz="1100" dirty="0">
                <a:latin typeface="Arial Nova Light" panose="020B0304020202020204" pitchFamily="34" charset="0"/>
              </a:rPr>
              <a:t>3.3 Develop action plans</a:t>
            </a:r>
          </a:p>
          <a:p>
            <a:pPr marL="228600" indent="-228600">
              <a:lnSpc>
                <a:spcPct val="107000"/>
              </a:lnSpc>
            </a:pPr>
            <a:r>
              <a:rPr lang="en-US" sz="1100" dirty="0">
                <a:latin typeface="Arial Nova Light" panose="020B0304020202020204" pitchFamily="34" charset="0"/>
              </a:rPr>
              <a:t>3.4 Consolidate the plan</a:t>
            </a:r>
          </a:p>
          <a:p>
            <a:pPr marL="228600" marR="0" indent="-228600">
              <a:lnSpc>
                <a:spcPct val="107000"/>
              </a:lnSpc>
              <a:spcBef>
                <a:spcPts val="0"/>
              </a:spcBef>
              <a:spcAft>
                <a:spcPts val="0"/>
              </a:spcAft>
            </a:pPr>
            <a:endParaRPr lang="en-US" sz="1100" dirty="0">
              <a:latin typeface="Arial Nova Light" panose="020B0304020202020204" pitchFamily="34" charset="0"/>
            </a:endParaRPr>
          </a:p>
          <a:p>
            <a:pPr marL="228600" marR="0" indent="228600" algn="r">
              <a:lnSpc>
                <a:spcPct val="107000"/>
              </a:lnSpc>
              <a:spcBef>
                <a:spcPts val="0"/>
              </a:spcBef>
              <a:spcAft>
                <a:spcPts val="0"/>
              </a:spcAft>
            </a:pPr>
            <a:r>
              <a:rPr lang="en-US" sz="1100" dirty="0">
                <a:latin typeface="Arial Nova Light" panose="020B030402020202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12" name="TextBox 11">
            <a:extLst>
              <a:ext uri="{FF2B5EF4-FFF2-40B4-BE49-F238E27FC236}">
                <a16:creationId xmlns:a16="http://schemas.microsoft.com/office/drawing/2014/main" id="{5893AB9A-EF25-0B0B-9D21-0BB9D42E83D8}"/>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13</a:t>
            </a:fld>
            <a:endParaRPr lang="en-US" sz="1200" dirty="0">
              <a:solidFill>
                <a:schemeClr val="bg1"/>
              </a:solidFill>
            </a:endParaRPr>
          </a:p>
        </p:txBody>
      </p:sp>
    </p:spTree>
    <p:extLst>
      <p:ext uri="{BB962C8B-B14F-4D97-AF65-F5344CB8AC3E}">
        <p14:creationId xmlns:p14="http://schemas.microsoft.com/office/powerpoint/2010/main" val="242127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5604" y="333176"/>
            <a:ext cx="4029161" cy="548640"/>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3 – DEVELOP THE PLAN</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0" lvl="1" indent="0">
              <a:lnSpc>
                <a:spcPct val="107000"/>
              </a:lnSpc>
              <a:spcAft>
                <a:spcPts val="1200"/>
              </a:spcAft>
              <a:buNone/>
            </a:pPr>
            <a:r>
              <a:rPr lang="en-US" sz="1100" dirty="0">
                <a:latin typeface="Calibri" panose="020F0502020204030204" pitchFamily="34" charset="0"/>
              </a:rPr>
              <a:t>This effort to develop SMART goals, while challenging, force the necessary conversation needed to clarify and align our thinking. Honing in on SMART goals helps to ensure we have sufficient direction and resources to follow-through, making them more motivating and captivating than good but vague ideas. While some goals are not easily written as SMART goals, they still need to enable you to clearly mark out the next steps forward. </a:t>
            </a:r>
          </a:p>
          <a:p>
            <a:pPr marL="0" lvl="1" indent="0">
              <a:lnSpc>
                <a:spcPct val="107000"/>
              </a:lnSpc>
              <a:spcAft>
                <a:spcPts val="1200"/>
              </a:spcAft>
              <a:buNone/>
            </a:pPr>
            <a:r>
              <a:rPr lang="en-US" sz="1100" dirty="0">
                <a:latin typeface="Calibri" panose="020F0502020204030204" pitchFamily="34" charset="0"/>
              </a:rPr>
              <a:t>The outcome of this step will be agreement on the goals or initiatives for each priority and clarity on who is the person responsible for leading the initiative (goal owner). Again, depending on the planning approach adopted by the locality, this step can be done within the planning workshop itself or in the weeks that follow.</a:t>
            </a:r>
          </a:p>
          <a:p>
            <a:pPr marL="0" lvl="1" indent="0">
              <a:lnSpc>
                <a:spcPct val="107000"/>
              </a:lnSpc>
              <a:spcAft>
                <a:spcPts val="1200"/>
              </a:spcAft>
              <a:buNone/>
            </a:pPr>
            <a:r>
              <a:rPr lang="en-US" sz="1200" b="1" dirty="0">
                <a:latin typeface="Calibri" panose="020F0502020204030204" pitchFamily="34" charset="0"/>
              </a:rPr>
              <a:t>3.3  Develop action plans </a:t>
            </a:r>
          </a:p>
          <a:p>
            <a:pPr marL="0" lvl="1" indent="0">
              <a:lnSpc>
                <a:spcPct val="107000"/>
              </a:lnSpc>
              <a:spcAft>
                <a:spcPts val="1200"/>
              </a:spcAft>
              <a:buNone/>
            </a:pPr>
            <a:r>
              <a:rPr lang="en-US" sz="1100" dirty="0">
                <a:solidFill>
                  <a:srgbClr val="000000"/>
                </a:solidFill>
                <a:effectLst/>
                <a:latin typeface="Calibri" panose="020F0502020204030204" pitchFamily="34" charset="0"/>
                <a:ea typeface="Calibri" panose="020F0502020204030204" pitchFamily="34" charset="0"/>
              </a:rPr>
              <a:t>In this step, the goal owner for each goal or initiative works with his team to flesh out the concrete 12+ month action plan to reach the goal, coordinating with other locality leaders as needed. This action plan can be more or less detailed depending on the circumstance, but at a minimum, it would typically include key milestones (what will happen by when), personnel requirements (who is involved in the work) and financial requirements (budget). This step generally occurs outside the planning workshop as it requires an investment of time and teamwork. </a:t>
            </a:r>
            <a:endParaRPr lang="en-US" sz="1100" dirty="0">
              <a:effectLst/>
              <a:latin typeface="Calibri" panose="020F0502020204030204" pitchFamily="34" charset="0"/>
              <a:ea typeface="Calibri" panose="020F0502020204030204" pitchFamily="34" charset="0"/>
            </a:endParaRPr>
          </a:p>
          <a:p>
            <a:pPr marL="0" lvl="1" indent="0">
              <a:lnSpc>
                <a:spcPct val="107000"/>
              </a:lnSpc>
              <a:spcAft>
                <a:spcPts val="1200"/>
              </a:spcAft>
              <a:buNone/>
            </a:pPr>
            <a:r>
              <a:rPr lang="en-US" sz="1200" b="1" dirty="0">
                <a:latin typeface="Calibri" panose="020F0502020204030204" pitchFamily="34" charset="0"/>
              </a:rPr>
              <a:t>3.4  Consolidate and finalize plan </a:t>
            </a:r>
          </a:p>
          <a:p>
            <a:pPr marL="0" marR="0" lvl="1" indent="0">
              <a:lnSpc>
                <a:spcPct val="107000"/>
              </a:lnSpc>
              <a:spcAft>
                <a:spcPts val="1200"/>
              </a:spcAft>
              <a:buNone/>
            </a:pPr>
            <a:r>
              <a:rPr lang="en-US" sz="1100" dirty="0">
                <a:solidFill>
                  <a:srgbClr val="000000"/>
                </a:solidFill>
                <a:latin typeface="Calibri" panose="020F0502020204030204" pitchFamily="34" charset="0"/>
              </a:rPr>
              <a:t>In this step, all the components of the plan are brought together and validated against the reality of the locality. This ‘reality check’ may involve several back-and-forth efforts as adjustments to the individual action plans are made.</a:t>
            </a:r>
          </a:p>
          <a:p>
            <a:pPr marL="0" marR="0" lvl="1" indent="0">
              <a:lnSpc>
                <a:spcPct val="107000"/>
              </a:lnSpc>
              <a:spcAft>
                <a:spcPts val="1200"/>
              </a:spcAft>
              <a:buNone/>
            </a:pPr>
            <a:r>
              <a:rPr lang="en-US" sz="1100" dirty="0">
                <a:solidFill>
                  <a:srgbClr val="000000"/>
                </a:solidFill>
                <a:latin typeface="Calibri" panose="020F0502020204030204" pitchFamily="34" charset="0"/>
              </a:rPr>
              <a:t>A natural and important consequence of locality planning is the need to develop associated financial and resource projections to support the plan. The financial plan helps the locality allocate money and coordinate its fundraising efforts, and the resource projections help with succession planning and serve as strong rationale for assignment petitions for Legionaries and consecrated personnel. </a:t>
            </a:r>
          </a:p>
          <a:p>
            <a:pPr marL="0" marR="0" lvl="1" indent="0">
              <a:lnSpc>
                <a:spcPct val="107000"/>
              </a:lnSpc>
              <a:spcAft>
                <a:spcPts val="1200"/>
              </a:spcAft>
              <a:buNone/>
            </a:pPr>
            <a:r>
              <a:rPr lang="en-US" sz="1100" dirty="0">
                <a:solidFill>
                  <a:srgbClr val="000000"/>
                </a:solidFill>
                <a:latin typeface="Calibri" panose="020F0502020204030204" pitchFamily="34" charset="0"/>
              </a:rPr>
              <a:t> </a:t>
            </a:r>
          </a:p>
          <a:p>
            <a:pPr marL="0" lvl="1" indent="0">
              <a:lnSpc>
                <a:spcPct val="107000"/>
              </a:lnSpc>
              <a:spcAft>
                <a:spcPts val="1200"/>
              </a:spcAft>
              <a:buNone/>
            </a:pPr>
            <a:endParaRPr lang="en-US" sz="1100" dirty="0">
              <a:latin typeface="Calibri" panose="020F0502020204030204" pitchFamily="34" charset="0"/>
            </a:endParaRPr>
          </a:p>
          <a:p>
            <a:pPr marL="0" lvl="1" indent="0">
              <a:lnSpc>
                <a:spcPct val="107000"/>
              </a:lnSpc>
              <a:spcAft>
                <a:spcPts val="1200"/>
              </a:spcAft>
              <a:buNone/>
            </a:pPr>
            <a:endParaRPr lang="en-US" sz="1100" dirty="0">
              <a:latin typeface="Calibri" panose="020F0502020204030204" pitchFamily="34" charset="0"/>
            </a:endParaRPr>
          </a:p>
          <a:p>
            <a:pPr marL="0" lvl="1" indent="0">
              <a:spcAft>
                <a:spcPts val="1200"/>
              </a:spcAft>
              <a:buNone/>
            </a:pPr>
            <a:endParaRPr lang="en-US" sz="1100" dirty="0">
              <a:latin typeface="Calibri" panose="020F0502020204030204" pitchFamily="34" charset="0"/>
            </a:endParaRP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6</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3 – Plan</a:t>
            </a:r>
            <a:endParaRPr lang="en-US" sz="1400" b="1" dirty="0">
              <a:effectLst/>
              <a:latin typeface="Calibri" panose="020F0502020204030204" pitchFamily="34" charset="0"/>
              <a:ea typeface="Calibri" panose="020F0502020204030204" pitchFamily="34" charset="0"/>
            </a:endParaRPr>
          </a:p>
          <a:p>
            <a:pPr marL="228600" indent="-228600">
              <a:lnSpc>
                <a:spcPct val="107000"/>
              </a:lnSpc>
            </a:pPr>
            <a:r>
              <a:rPr lang="en-US" sz="1100" dirty="0">
                <a:latin typeface="Arial Nova Light" panose="020B0304020202020204" pitchFamily="34" charset="0"/>
              </a:rPr>
              <a:t>3.1 Validate the strawman</a:t>
            </a:r>
          </a:p>
          <a:p>
            <a:pPr marL="228600" indent="-228600">
              <a:lnSpc>
                <a:spcPct val="107000"/>
              </a:lnSpc>
            </a:pPr>
            <a:r>
              <a:rPr lang="en-US" sz="1100" dirty="0">
                <a:latin typeface="Arial Nova Light" panose="020B0304020202020204" pitchFamily="34" charset="0"/>
              </a:rPr>
              <a:t>3.2 Establish 12–18-month goals</a:t>
            </a:r>
          </a:p>
          <a:p>
            <a:pPr marL="228600" indent="-228600">
              <a:lnSpc>
                <a:spcPct val="107000"/>
              </a:lnSpc>
            </a:pPr>
            <a:r>
              <a:rPr lang="en-US" sz="1100" dirty="0">
                <a:latin typeface="Arial Nova Light" panose="020B0304020202020204" pitchFamily="34" charset="0"/>
              </a:rPr>
              <a:t>3.3 Develop action plans</a:t>
            </a:r>
          </a:p>
          <a:p>
            <a:pPr marL="228600" indent="-228600">
              <a:lnSpc>
                <a:spcPct val="107000"/>
              </a:lnSpc>
            </a:pPr>
            <a:r>
              <a:rPr lang="en-US" sz="1100" dirty="0">
                <a:latin typeface="Arial Nova Light" panose="020B0304020202020204" pitchFamily="34" charset="0"/>
              </a:rPr>
              <a:t>3.4 Consolidate the plan</a:t>
            </a:r>
          </a:p>
          <a:p>
            <a:pPr marL="228600" marR="0" indent="-228600">
              <a:lnSpc>
                <a:spcPct val="107000"/>
              </a:lnSpc>
              <a:spcBef>
                <a:spcPts val="0"/>
              </a:spcBef>
              <a:spcAft>
                <a:spcPts val="0"/>
              </a:spcAft>
            </a:pPr>
            <a:endParaRPr lang="en-US" sz="1100" dirty="0">
              <a:latin typeface="Arial Nova Light" panose="020B0304020202020204" pitchFamily="34" charset="0"/>
            </a:endParaRPr>
          </a:p>
          <a:p>
            <a:pPr marL="228600" marR="0" indent="228600" algn="r">
              <a:lnSpc>
                <a:spcPct val="107000"/>
              </a:lnSpc>
              <a:spcBef>
                <a:spcPts val="0"/>
              </a:spcBef>
              <a:spcAft>
                <a:spcPts val="0"/>
              </a:spcAft>
            </a:pPr>
            <a:r>
              <a:rPr lang="en-US" sz="1100" dirty="0">
                <a:latin typeface="Arial Nova Light" panose="020B030402020202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12" name="TextBox 11">
            <a:extLst>
              <a:ext uri="{FF2B5EF4-FFF2-40B4-BE49-F238E27FC236}">
                <a16:creationId xmlns:a16="http://schemas.microsoft.com/office/drawing/2014/main" id="{9CC3D850-D15F-409F-29CB-DE5DB429EF3C}"/>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14</a:t>
            </a:fld>
            <a:endParaRPr lang="en-US" sz="1200" dirty="0">
              <a:solidFill>
                <a:schemeClr val="bg1"/>
              </a:solidFill>
            </a:endParaRPr>
          </a:p>
        </p:txBody>
      </p:sp>
    </p:spTree>
    <p:extLst>
      <p:ext uri="{BB962C8B-B14F-4D97-AF65-F5344CB8AC3E}">
        <p14:creationId xmlns:p14="http://schemas.microsoft.com/office/powerpoint/2010/main" val="359309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Communication Focus</a:t>
            </a:r>
            <a:endParaRPr lang="en-US" sz="1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rPr>
              <a:t>Share the results of the planning process with the locality audience, the placemat, next steps and how to contribute.</a:t>
            </a:r>
          </a:p>
        </p:txBody>
      </p:sp>
      <p:sp>
        <p:nvSpPr>
          <p:cNvPr id="2" name="Título 1"/>
          <p:cNvSpPr>
            <a:spLocks noGrp="1"/>
          </p:cNvSpPr>
          <p:nvPr>
            <p:ph type="title"/>
          </p:nvPr>
        </p:nvSpPr>
        <p:spPr>
          <a:xfrm>
            <a:off x="375604" y="333176"/>
            <a:ext cx="4029161" cy="548640"/>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3 – DEVELOP THE PLAN</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0" lvl="1" indent="0">
              <a:lnSpc>
                <a:spcPct val="107000"/>
              </a:lnSpc>
              <a:spcAft>
                <a:spcPts val="1200"/>
              </a:spcAft>
              <a:buNone/>
            </a:pPr>
            <a:r>
              <a:rPr lang="en-US" sz="1100" dirty="0">
                <a:solidFill>
                  <a:srgbClr val="000000"/>
                </a:solidFill>
                <a:latin typeface="Calibri" panose="020F0502020204030204" pitchFamily="34" charset="0"/>
              </a:rPr>
              <a:t>Finally, we must also look ahead to those aspects essential for executing the plan: a communications plan and an accountability plan. </a:t>
            </a:r>
          </a:p>
          <a:p>
            <a:pPr marL="0" marR="0" lvl="1" indent="0">
              <a:lnSpc>
                <a:spcPct val="107000"/>
              </a:lnSpc>
              <a:spcAft>
                <a:spcPts val="1200"/>
              </a:spcAft>
              <a:buNone/>
            </a:pPr>
            <a:r>
              <a:rPr lang="en-US" sz="1100" dirty="0">
                <a:solidFill>
                  <a:srgbClr val="000000"/>
                </a:solidFill>
                <a:latin typeface="Calibri" panose="020F0502020204030204" pitchFamily="34" charset="0"/>
              </a:rPr>
              <a:t>The outcome of this step will be a single document, the locality evangelization plan. Depending on the scope of the plan, it could include a summary of the planning process, presentation of the vision, overarching strategy, priorities, goals, a high-level milestone calendar, resource requirements, budget, communication plan and accountability plan. </a:t>
            </a:r>
          </a:p>
          <a:p>
            <a:pPr marL="0" marR="0" lvl="1" indent="0">
              <a:lnSpc>
                <a:spcPct val="107000"/>
              </a:lnSpc>
              <a:spcAft>
                <a:spcPts val="1200"/>
              </a:spcAft>
              <a:buNone/>
            </a:pPr>
            <a:r>
              <a:rPr lang="en-US" sz="1100" dirty="0">
                <a:solidFill>
                  <a:srgbClr val="000000"/>
                </a:solidFill>
                <a:latin typeface="Calibri" panose="020F0502020204030204" pitchFamily="34" charset="0"/>
              </a:rPr>
              <a:t>For practical purposes, the locality plan is also summarized on the one-page ‘placemat’ (see section 9). This simple and concise format is a tool that helps every Regnum Christi member to become familiar with and be able to articulate the common evangelization plan of the locality. It serves as a consistent reference point for ongoing communications and locality plan implementation oversight. </a:t>
            </a:r>
          </a:p>
          <a:p>
            <a:pPr marL="0" lvl="1" indent="0">
              <a:lnSpc>
                <a:spcPct val="107000"/>
              </a:lnSpc>
              <a:spcAft>
                <a:spcPts val="1200"/>
              </a:spcAft>
              <a:buNone/>
            </a:pPr>
            <a:r>
              <a:rPr lang="en-US" sz="1100" b="1" dirty="0">
                <a:latin typeface="Calibri" panose="020F0502020204030204" pitchFamily="34" charset="0"/>
              </a:rPr>
              <a:t>Phase 3 Tools (available online)</a:t>
            </a:r>
          </a:p>
          <a:p>
            <a:pPr lvl="1">
              <a:lnSpc>
                <a:spcPct val="107000"/>
              </a:lnSpc>
            </a:pPr>
            <a:r>
              <a:rPr lang="en-US" sz="1100" dirty="0">
                <a:latin typeface="Calibri" panose="020F0502020204030204" pitchFamily="34" charset="0"/>
              </a:rPr>
              <a:t>Section Plans – Areas to Consider</a:t>
            </a:r>
          </a:p>
          <a:p>
            <a:pPr lvl="1">
              <a:lnSpc>
                <a:spcPct val="107000"/>
              </a:lnSpc>
            </a:pPr>
            <a:r>
              <a:rPr lang="en-US" sz="1100" dirty="0">
                <a:latin typeface="Calibri" panose="020F0502020204030204" pitchFamily="34" charset="0"/>
              </a:rPr>
              <a:t>Develop SMART goals</a:t>
            </a:r>
          </a:p>
          <a:p>
            <a:pPr marL="0" lvl="1" indent="0">
              <a:lnSpc>
                <a:spcPct val="107000"/>
              </a:lnSpc>
              <a:spcAft>
                <a:spcPts val="1200"/>
              </a:spcAft>
              <a:buNone/>
            </a:pPr>
            <a:endParaRPr lang="en-US" sz="1100" dirty="0">
              <a:latin typeface="Calibri" panose="020F0502020204030204" pitchFamily="34" charset="0"/>
            </a:endParaRPr>
          </a:p>
          <a:p>
            <a:pPr marL="0" lvl="1" indent="0">
              <a:lnSpc>
                <a:spcPct val="107000"/>
              </a:lnSpc>
              <a:spcAft>
                <a:spcPts val="1200"/>
              </a:spcAft>
              <a:buNone/>
            </a:pPr>
            <a:endParaRPr lang="en-US" sz="1100" dirty="0">
              <a:latin typeface="Calibri" panose="020F0502020204030204" pitchFamily="34" charset="0"/>
            </a:endParaRPr>
          </a:p>
          <a:p>
            <a:pPr marL="0" lvl="1" indent="0">
              <a:spcAft>
                <a:spcPts val="1200"/>
              </a:spcAft>
              <a:buNone/>
            </a:pPr>
            <a:endParaRPr lang="en-US" sz="1100" dirty="0">
              <a:latin typeface="Calibri" panose="020F0502020204030204" pitchFamily="34" charset="0"/>
            </a:endParaRP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6</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3 – Plan</a:t>
            </a:r>
            <a:endParaRPr lang="en-US" sz="1400" b="1" dirty="0">
              <a:effectLst/>
              <a:latin typeface="Calibri" panose="020F0502020204030204" pitchFamily="34" charset="0"/>
              <a:ea typeface="Calibri" panose="020F0502020204030204" pitchFamily="34" charset="0"/>
            </a:endParaRPr>
          </a:p>
          <a:p>
            <a:pPr marL="228600" indent="-228600">
              <a:lnSpc>
                <a:spcPct val="107000"/>
              </a:lnSpc>
            </a:pPr>
            <a:r>
              <a:rPr lang="en-US" sz="1100" dirty="0">
                <a:latin typeface="Arial Nova Light" panose="020B0304020202020204" pitchFamily="34" charset="0"/>
              </a:rPr>
              <a:t>3.1 Validate the strawman</a:t>
            </a:r>
          </a:p>
          <a:p>
            <a:pPr marL="228600" indent="-228600">
              <a:lnSpc>
                <a:spcPct val="107000"/>
              </a:lnSpc>
            </a:pPr>
            <a:r>
              <a:rPr lang="en-US" sz="1100" dirty="0">
                <a:latin typeface="Arial Nova Light" panose="020B0304020202020204" pitchFamily="34" charset="0"/>
              </a:rPr>
              <a:t>3.2 Establish 12-18 month goals</a:t>
            </a:r>
          </a:p>
          <a:p>
            <a:pPr marL="228600" indent="-228600">
              <a:lnSpc>
                <a:spcPct val="107000"/>
              </a:lnSpc>
            </a:pPr>
            <a:r>
              <a:rPr lang="en-US" sz="1100" dirty="0">
                <a:latin typeface="Arial Nova Light" panose="020B0304020202020204" pitchFamily="34" charset="0"/>
              </a:rPr>
              <a:t>3.3 Develop action plans</a:t>
            </a:r>
          </a:p>
          <a:p>
            <a:pPr marL="228600" indent="-228600">
              <a:lnSpc>
                <a:spcPct val="107000"/>
              </a:lnSpc>
            </a:pPr>
            <a:r>
              <a:rPr lang="en-US" sz="1100" dirty="0">
                <a:latin typeface="Arial Nova Light" panose="020B0304020202020204" pitchFamily="34" charset="0"/>
              </a:rPr>
              <a:t>3.4 Consolidate the plan</a:t>
            </a:r>
          </a:p>
          <a:p>
            <a:pPr marL="228600" marR="0" indent="-228600">
              <a:lnSpc>
                <a:spcPct val="107000"/>
              </a:lnSpc>
              <a:spcBef>
                <a:spcPts val="0"/>
              </a:spcBef>
              <a:spcAft>
                <a:spcPts val="0"/>
              </a:spcAft>
            </a:pPr>
            <a:endParaRPr lang="en-US" sz="1100" dirty="0">
              <a:latin typeface="Arial Nova Light" panose="020B0304020202020204" pitchFamily="34" charset="0"/>
            </a:endParaRPr>
          </a:p>
          <a:p>
            <a:pPr marL="228600" marR="0" indent="228600" algn="r">
              <a:lnSpc>
                <a:spcPct val="107000"/>
              </a:lnSpc>
              <a:spcBef>
                <a:spcPts val="0"/>
              </a:spcBef>
              <a:spcAft>
                <a:spcPts val="0"/>
              </a:spcAft>
            </a:pPr>
            <a:r>
              <a:rPr lang="en-US" sz="1100" dirty="0">
                <a:latin typeface="Arial Nova Light" panose="020B030402020202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12" name="TextBox 11">
            <a:extLst>
              <a:ext uri="{FF2B5EF4-FFF2-40B4-BE49-F238E27FC236}">
                <a16:creationId xmlns:a16="http://schemas.microsoft.com/office/drawing/2014/main" id="{EFECFD61-F633-C0AD-069E-2CDE59422116}"/>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15</a:t>
            </a:fld>
            <a:endParaRPr lang="en-US" sz="1200" dirty="0">
              <a:solidFill>
                <a:schemeClr val="bg1"/>
              </a:solidFill>
            </a:endParaRPr>
          </a:p>
        </p:txBody>
      </p:sp>
    </p:spTree>
    <p:extLst>
      <p:ext uri="{BB962C8B-B14F-4D97-AF65-F5344CB8AC3E}">
        <p14:creationId xmlns:p14="http://schemas.microsoft.com/office/powerpoint/2010/main" val="338170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5604" y="333176"/>
            <a:ext cx="4029161" cy="548640"/>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4 – LIVE THE PLAN</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0" lvl="1" indent="0">
              <a:lnSpc>
                <a:spcPct val="107000"/>
              </a:lnSpc>
              <a:spcAft>
                <a:spcPts val="1200"/>
              </a:spcAft>
              <a:buNone/>
            </a:pPr>
            <a:r>
              <a:rPr lang="en-US" sz="1100" dirty="0">
                <a:latin typeface="Calibri" panose="020F0502020204030204" pitchFamily="34" charset="0"/>
              </a:rPr>
              <a:t>The final phase of locality evangelization planning is </a:t>
            </a:r>
            <a:r>
              <a:rPr lang="en-US" sz="1100">
                <a:latin typeface="Calibri" panose="020F0502020204030204" pitchFamily="34" charset="0"/>
              </a:rPr>
              <a:t>execution – living the </a:t>
            </a:r>
            <a:r>
              <a:rPr lang="en-US" sz="1100" dirty="0">
                <a:latin typeface="Calibri" panose="020F0502020204030204" pitchFamily="34" charset="0"/>
              </a:rPr>
              <a:t>plan. The key to success of our whole planning effort rests largely in our commitment to implementation. This phase involves aligning ourselves to the plan, regularly monitoring progress and engaging our people in its implementation. By God’s grace, the outcome of this phase will be the experience of the Regnum Christi charism alive in the locality. We will see Regnum Christi members united in mission, convicted by the experience of seeing each other contributing their part, and emboldened as the shared vision becomes reality.  </a:t>
            </a:r>
          </a:p>
          <a:p>
            <a:pPr marL="0" lvl="1" indent="0">
              <a:lnSpc>
                <a:spcPct val="107000"/>
              </a:lnSpc>
              <a:spcAft>
                <a:spcPts val="1200"/>
              </a:spcAft>
              <a:buNone/>
            </a:pPr>
            <a:r>
              <a:rPr lang="en-US" sz="1200" b="1" dirty="0">
                <a:latin typeface="Calibri" panose="020F0502020204030204" pitchFamily="34" charset="0"/>
              </a:rPr>
              <a:t>4.1  Align resources </a:t>
            </a:r>
          </a:p>
          <a:p>
            <a:pPr marL="0" lvl="1" indent="0">
              <a:lnSpc>
                <a:spcPct val="107000"/>
              </a:lnSpc>
              <a:spcAft>
                <a:spcPts val="1200"/>
              </a:spcAft>
              <a:buNone/>
            </a:pPr>
            <a:r>
              <a:rPr lang="en-US" sz="1100" dirty="0">
                <a:solidFill>
                  <a:srgbClr val="000000"/>
                </a:solidFill>
                <a:effectLst/>
                <a:latin typeface="Calibri" panose="020F0502020204030204" pitchFamily="34" charset="0"/>
                <a:ea typeface="Calibri" panose="020F0502020204030204" pitchFamily="34" charset="0"/>
              </a:rPr>
              <a:t>Setting priorities and concrete goals will likely imply the need to adjust how things are currently done in a locality. As the locality tackles its priorities, other aspects of the mission may need to be </a:t>
            </a:r>
            <a:r>
              <a:rPr lang="en-US" sz="1100" dirty="0">
                <a:latin typeface="Calibri" panose="020F0502020204030204" pitchFamily="34" charset="0"/>
              </a:rPr>
              <a:t>dropped</a:t>
            </a:r>
            <a:r>
              <a:rPr lang="en-US" sz="1100" dirty="0">
                <a:solidFill>
                  <a:srgbClr val="000000"/>
                </a:solidFill>
                <a:effectLst/>
                <a:latin typeface="Calibri" panose="020F0502020204030204" pitchFamily="34" charset="0"/>
                <a:ea typeface="Calibri" panose="020F0502020204030204" pitchFamily="34" charset="0"/>
              </a:rPr>
              <a:t> or deferred. Aligning resources may imply setting up committees to tackle certain objectives, shifting financial support to certain projects, or reorganizing who is responsible for what. The locality needs to be both realistic and committed to making the changes that need to be made. A failure to do so can be demoralizing if people are simply asked to take on more responsibilities. </a:t>
            </a:r>
            <a:endParaRPr lang="en-US" sz="1100" dirty="0">
              <a:latin typeface="Calibri" panose="020F0502020204030204" pitchFamily="34" charset="0"/>
              <a:ea typeface="Calibri" panose="020F0502020204030204" pitchFamily="34" charset="0"/>
            </a:endParaRPr>
          </a:p>
          <a:p>
            <a:pPr marL="0" lvl="1" indent="0">
              <a:lnSpc>
                <a:spcPct val="107000"/>
              </a:lnSpc>
              <a:spcAft>
                <a:spcPts val="1200"/>
              </a:spcAft>
              <a:buNone/>
            </a:pPr>
            <a:r>
              <a:rPr lang="en-US" sz="1200" b="1" dirty="0">
                <a:latin typeface="Calibri" panose="020F0502020204030204" pitchFamily="34" charset="0"/>
              </a:rPr>
              <a:t>4.2  Monitor progress </a:t>
            </a:r>
          </a:p>
          <a:p>
            <a:pPr marL="0" lvl="1" indent="0">
              <a:lnSpc>
                <a:spcPct val="107000"/>
              </a:lnSpc>
              <a:spcAft>
                <a:spcPts val="1200"/>
              </a:spcAft>
              <a:buNone/>
            </a:pPr>
            <a:r>
              <a:rPr lang="en-US" sz="1100" dirty="0">
                <a:solidFill>
                  <a:srgbClr val="000000"/>
                </a:solidFill>
                <a:effectLst/>
                <a:latin typeface="Calibri" panose="020F0502020204030204" pitchFamily="34" charset="0"/>
                <a:ea typeface="Calibri" panose="020F0502020204030204" pitchFamily="34" charset="0"/>
              </a:rPr>
              <a:t>The RC director, with support from the planning coordinator, takes a lead role in facilitating the regular monitoring of the plan – the accountability plan. It is helpful to have a defined ‘meeting architecture’ which clearly sets out who meets with who, when, to review what aspects of the plan. At a minimum, localit</a:t>
            </a:r>
            <a:r>
              <a:rPr lang="en-US" sz="1100" dirty="0">
                <a:effectLst/>
                <a:latin typeface="Calibri" panose="020F0502020204030204" pitchFamily="34" charset="0"/>
                <a:ea typeface="Calibri" panose="020F0502020204030204" pitchFamily="34" charset="0"/>
              </a:rPr>
              <a:t>y</a:t>
            </a:r>
            <a:r>
              <a:rPr lang="en-US" sz="1100" dirty="0">
                <a:solidFill>
                  <a:srgbClr val="000000"/>
                </a:solidFill>
                <a:effectLst/>
                <a:latin typeface="Calibri" panose="020F0502020204030204" pitchFamily="34" charset="0"/>
                <a:ea typeface="Calibri" panose="020F0502020204030204" pitchFamily="34" charset="0"/>
              </a:rPr>
              <a:t> leaders and goal owners would come together quarterly to review results and progress toward goals both as a means to exercise mutual accountability and to identify opportunities for collaboration. </a:t>
            </a:r>
          </a:p>
          <a:p>
            <a:pPr marL="0" lvl="1" indent="0">
              <a:spcAft>
                <a:spcPts val="1200"/>
              </a:spcAft>
              <a:buNone/>
            </a:pPr>
            <a:endParaRPr lang="en-US" sz="1100" dirty="0">
              <a:latin typeface="Calibri" panose="020F0502020204030204" pitchFamily="34" charset="0"/>
            </a:endParaRP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7</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4 – Live</a:t>
            </a:r>
            <a:endParaRPr lang="en-US" sz="1400" b="1" dirty="0">
              <a:effectLst/>
              <a:latin typeface="Calibri" panose="020F0502020204030204" pitchFamily="34" charset="0"/>
              <a:ea typeface="Calibri" panose="020F0502020204030204" pitchFamily="34" charset="0"/>
            </a:endParaRPr>
          </a:p>
          <a:p>
            <a:pPr marL="228600" marR="0" indent="-228600">
              <a:lnSpc>
                <a:spcPct val="107000"/>
              </a:lnSpc>
              <a:spcBef>
                <a:spcPts val="0"/>
              </a:spcBef>
              <a:spcAft>
                <a:spcPts val="0"/>
              </a:spcAft>
            </a:pPr>
            <a:r>
              <a:rPr lang="en-US" sz="1100" dirty="0">
                <a:latin typeface="Arial Nova Light" panose="020B0304020202020204" pitchFamily="34" charset="0"/>
              </a:rPr>
              <a:t>4.1 Align Resources</a:t>
            </a:r>
          </a:p>
          <a:p>
            <a:pPr marL="228600" marR="0" indent="-228600">
              <a:lnSpc>
                <a:spcPct val="107000"/>
              </a:lnSpc>
              <a:spcBef>
                <a:spcPts val="0"/>
              </a:spcBef>
              <a:spcAft>
                <a:spcPts val="0"/>
              </a:spcAft>
            </a:pPr>
            <a:r>
              <a:rPr lang="en-US" sz="1100" dirty="0">
                <a:latin typeface="Arial Nova Light" panose="020B0304020202020204" pitchFamily="34" charset="0"/>
              </a:rPr>
              <a:t>4.2 Monitor Progress</a:t>
            </a:r>
          </a:p>
          <a:p>
            <a:pPr marL="228600" marR="0" indent="-228600">
              <a:lnSpc>
                <a:spcPct val="107000"/>
              </a:lnSpc>
              <a:spcBef>
                <a:spcPts val="0"/>
              </a:spcBef>
              <a:spcAft>
                <a:spcPts val="0"/>
              </a:spcAft>
            </a:pPr>
            <a:r>
              <a:rPr lang="en-US" sz="1100" dirty="0">
                <a:latin typeface="Arial Nova Light" panose="020B0304020202020204" pitchFamily="34" charset="0"/>
              </a:rPr>
              <a:t>4.3 Reflect and Adjust</a:t>
            </a:r>
          </a:p>
          <a:p>
            <a:pPr marL="228600" marR="0" indent="-228600">
              <a:lnSpc>
                <a:spcPct val="107000"/>
              </a:lnSpc>
              <a:spcBef>
                <a:spcPts val="0"/>
              </a:spcBef>
              <a:spcAft>
                <a:spcPts val="0"/>
              </a:spcAft>
            </a:pPr>
            <a:r>
              <a:rPr lang="en-US" sz="1100" dirty="0">
                <a:latin typeface="Arial Nova Light" panose="020B0304020202020204" pitchFamily="34" charset="0"/>
              </a:rPr>
              <a:t>4.4 Celebrate</a:t>
            </a:r>
          </a:p>
          <a:p>
            <a:pPr marL="228600" marR="0" indent="-228600">
              <a:lnSpc>
                <a:spcPct val="107000"/>
              </a:lnSpc>
              <a:spcBef>
                <a:spcPts val="0"/>
              </a:spcBef>
              <a:spcAft>
                <a:spcPts val="0"/>
              </a:spcAft>
            </a:pPr>
            <a:endParaRPr lang="en-US" sz="1100" dirty="0">
              <a:latin typeface="Arial Nova Light" panose="020B0304020202020204" pitchFamily="34" charset="0"/>
            </a:endParaRPr>
          </a:p>
          <a:p>
            <a:pPr marL="228600" marR="0" indent="228600" algn="r">
              <a:lnSpc>
                <a:spcPct val="107000"/>
              </a:lnSpc>
              <a:spcBef>
                <a:spcPts val="0"/>
              </a:spcBef>
              <a:spcAft>
                <a:spcPts val="0"/>
              </a:spcAft>
            </a:pPr>
            <a:r>
              <a:rPr lang="en-US" sz="1100" dirty="0">
                <a:latin typeface="Arial Nova Light" panose="020B030402020202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12" name="TextBox 11">
            <a:extLst>
              <a:ext uri="{FF2B5EF4-FFF2-40B4-BE49-F238E27FC236}">
                <a16:creationId xmlns:a16="http://schemas.microsoft.com/office/drawing/2014/main" id="{545D3233-5771-4C7F-B1D2-EC8D260374CE}"/>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16</a:t>
            </a:fld>
            <a:endParaRPr lang="en-US" sz="1200" dirty="0">
              <a:solidFill>
                <a:schemeClr val="bg1"/>
              </a:solidFill>
            </a:endParaRPr>
          </a:p>
        </p:txBody>
      </p:sp>
    </p:spTree>
    <p:extLst>
      <p:ext uri="{BB962C8B-B14F-4D97-AF65-F5344CB8AC3E}">
        <p14:creationId xmlns:p14="http://schemas.microsoft.com/office/powerpoint/2010/main" val="122108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375604" y="333176"/>
            <a:ext cx="4029161" cy="548640"/>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4 – LIVE THE PLAN</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0" lvl="1" indent="0">
              <a:lnSpc>
                <a:spcPct val="107000"/>
              </a:lnSpc>
              <a:spcAft>
                <a:spcPts val="1200"/>
              </a:spcAft>
              <a:buNone/>
            </a:pPr>
            <a:r>
              <a:rPr lang="en-US" sz="1200" b="1" dirty="0">
                <a:latin typeface="Calibri" panose="020F0502020204030204" pitchFamily="34" charset="0"/>
              </a:rPr>
              <a:t>4.3  Reflect and adjust </a:t>
            </a:r>
          </a:p>
          <a:p>
            <a:pPr marL="0" lvl="1" indent="0">
              <a:lnSpc>
                <a:spcPct val="107000"/>
              </a:lnSpc>
              <a:spcAft>
                <a:spcPts val="1200"/>
              </a:spcAft>
              <a:buNone/>
            </a:pPr>
            <a:r>
              <a:rPr lang="en-US" sz="1100" dirty="0">
                <a:solidFill>
                  <a:srgbClr val="000000"/>
                </a:solidFill>
                <a:effectLst/>
                <a:latin typeface="Calibri" panose="020F0502020204030204" pitchFamily="34" charset="0"/>
                <a:ea typeface="Calibri" panose="020F0502020204030204" pitchFamily="34" charset="0"/>
              </a:rPr>
              <a:t>Every twelve months, the locality takes time to consciously pause, reflect, update goals and action plans, and set out again. Nevertheless, as we execute on the plan, circumstances </a:t>
            </a:r>
            <a:r>
              <a:rPr lang="en-US" sz="1100">
                <a:solidFill>
                  <a:srgbClr val="000000"/>
                </a:solidFill>
                <a:effectLst/>
                <a:latin typeface="Calibri" panose="020F0502020204030204" pitchFamily="34" charset="0"/>
                <a:ea typeface="Calibri" panose="020F0502020204030204" pitchFamily="34" charset="0"/>
              </a:rPr>
              <a:t>will change, </a:t>
            </a:r>
            <a:r>
              <a:rPr lang="en-US" sz="1100" dirty="0">
                <a:solidFill>
                  <a:srgbClr val="000000"/>
                </a:solidFill>
                <a:effectLst/>
                <a:latin typeface="Calibri" panose="020F0502020204030204" pitchFamily="34" charset="0"/>
                <a:ea typeface="Calibri" panose="020F0502020204030204" pitchFamily="34" charset="0"/>
              </a:rPr>
              <a:t>and we will learn as we go. Adjustments to the plan will be needed along the way. The planning coordinator helps facilitate this process, working with those impacted by the changes, and ensuring commitment to the plan remains strong. </a:t>
            </a:r>
            <a:endParaRPr lang="en-US" sz="1100" dirty="0">
              <a:latin typeface="Calibri" panose="020F0502020204030204" pitchFamily="34" charset="0"/>
              <a:ea typeface="Calibri" panose="020F0502020204030204" pitchFamily="34" charset="0"/>
            </a:endParaRPr>
          </a:p>
          <a:p>
            <a:pPr marL="0" lvl="1" indent="0">
              <a:lnSpc>
                <a:spcPct val="107000"/>
              </a:lnSpc>
              <a:spcAft>
                <a:spcPts val="1200"/>
              </a:spcAft>
              <a:buNone/>
            </a:pPr>
            <a:r>
              <a:rPr lang="en-US" sz="1200" b="1" dirty="0">
                <a:latin typeface="Calibri" panose="020F0502020204030204" pitchFamily="34" charset="0"/>
              </a:rPr>
              <a:t>4.4  Celebrate </a:t>
            </a:r>
          </a:p>
          <a:p>
            <a:pPr marL="0" lvl="1" indent="0">
              <a:lnSpc>
                <a:spcPct val="107000"/>
              </a:lnSpc>
              <a:spcAft>
                <a:spcPts val="1200"/>
              </a:spcAft>
              <a:buNone/>
            </a:pPr>
            <a:r>
              <a:rPr lang="en-US" sz="1100" dirty="0">
                <a:solidFill>
                  <a:srgbClr val="000000"/>
                </a:solidFill>
                <a:effectLst/>
                <a:latin typeface="Calibri" panose="020F0502020204030204" pitchFamily="34" charset="0"/>
                <a:ea typeface="Calibri" panose="020F0502020204030204" pitchFamily="34" charset="0"/>
              </a:rPr>
              <a:t>Locality leaders openly and proactively share their commitment to the success of the locality plan, its vision, priority and goals. They look for opportunities to communicate the supernatural origin and vision behind the locality plan as a means to engage members in mission, and to regularly communicate the progress and results of the locality’s work, acknowledging and celebrating achievements along the way.</a:t>
            </a:r>
          </a:p>
          <a:p>
            <a:pPr marL="0" lvl="1" indent="0">
              <a:lnSpc>
                <a:spcPct val="107000"/>
              </a:lnSpc>
              <a:spcAft>
                <a:spcPts val="1200"/>
              </a:spcAft>
              <a:buNone/>
            </a:pPr>
            <a:r>
              <a:rPr lang="en-US" sz="1100" b="1" dirty="0">
                <a:latin typeface="Calibri" panose="020F0502020204030204" pitchFamily="34" charset="0"/>
              </a:rPr>
              <a:t>Phase 4 Tools (available online)</a:t>
            </a:r>
          </a:p>
          <a:p>
            <a:pPr lvl="1">
              <a:lnSpc>
                <a:spcPct val="107000"/>
              </a:lnSpc>
            </a:pPr>
            <a:r>
              <a:rPr lang="en-US" sz="1100" dirty="0">
                <a:latin typeface="Calibri" panose="020F0502020204030204" pitchFamily="34" charset="0"/>
              </a:rPr>
              <a:t>Locality Plan Implementation Monitoring</a:t>
            </a:r>
          </a:p>
          <a:p>
            <a:pPr marL="0" lvl="1" indent="0">
              <a:lnSpc>
                <a:spcPct val="107000"/>
              </a:lnSpc>
              <a:spcAft>
                <a:spcPts val="1200"/>
              </a:spcAft>
              <a:buNone/>
            </a:pPr>
            <a:endParaRPr lang="en-US" sz="1100" dirty="0">
              <a:effectLst/>
              <a:latin typeface="Calibri" panose="020F0502020204030204" pitchFamily="34" charset="0"/>
              <a:ea typeface="Calibri" panose="020F0502020204030204" pitchFamily="34" charset="0"/>
            </a:endParaRPr>
          </a:p>
          <a:p>
            <a:pPr marL="288925" lvl="1" indent="-288925">
              <a:lnSpc>
                <a:spcPct val="107000"/>
              </a:lnSpc>
              <a:buNone/>
            </a:pPr>
            <a:r>
              <a:rPr lang="en-US" sz="1100" dirty="0">
                <a:solidFill>
                  <a:srgbClr val="000000"/>
                </a:solidFill>
                <a:latin typeface="Calibri" panose="020F0502020204030204" pitchFamily="34" charset="0"/>
              </a:rPr>
              <a:t> </a:t>
            </a:r>
            <a:endParaRPr lang="en-US" sz="1100" dirty="0">
              <a:latin typeface="Calibri" panose="020F0502020204030204" pitchFamily="34" charset="0"/>
            </a:endParaRP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7</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4 – Live</a:t>
            </a:r>
            <a:endParaRPr lang="en-US" sz="1400" b="1" dirty="0">
              <a:effectLst/>
              <a:latin typeface="Calibri" panose="020F0502020204030204" pitchFamily="34" charset="0"/>
              <a:ea typeface="Calibri" panose="020F0502020204030204" pitchFamily="34" charset="0"/>
            </a:endParaRPr>
          </a:p>
          <a:p>
            <a:pPr marL="228600" marR="0" indent="-228600">
              <a:lnSpc>
                <a:spcPct val="107000"/>
              </a:lnSpc>
              <a:spcBef>
                <a:spcPts val="0"/>
              </a:spcBef>
              <a:spcAft>
                <a:spcPts val="0"/>
              </a:spcAft>
            </a:pPr>
            <a:r>
              <a:rPr lang="en-US" sz="1100" dirty="0">
                <a:latin typeface="Arial Nova Light" panose="020B0304020202020204" pitchFamily="34" charset="0"/>
              </a:rPr>
              <a:t>4.1 Align Resources</a:t>
            </a:r>
          </a:p>
          <a:p>
            <a:pPr marL="228600" marR="0" indent="-228600">
              <a:lnSpc>
                <a:spcPct val="107000"/>
              </a:lnSpc>
              <a:spcBef>
                <a:spcPts val="0"/>
              </a:spcBef>
              <a:spcAft>
                <a:spcPts val="0"/>
              </a:spcAft>
            </a:pPr>
            <a:r>
              <a:rPr lang="en-US" sz="1100" dirty="0">
                <a:latin typeface="Arial Nova Light" panose="020B0304020202020204" pitchFamily="34" charset="0"/>
              </a:rPr>
              <a:t>4.2 Monitor Progress</a:t>
            </a:r>
          </a:p>
          <a:p>
            <a:pPr marL="228600" marR="0" indent="-228600">
              <a:lnSpc>
                <a:spcPct val="107000"/>
              </a:lnSpc>
              <a:spcBef>
                <a:spcPts val="0"/>
              </a:spcBef>
              <a:spcAft>
                <a:spcPts val="0"/>
              </a:spcAft>
            </a:pPr>
            <a:r>
              <a:rPr lang="en-US" sz="1100" dirty="0">
                <a:latin typeface="Arial Nova Light" panose="020B0304020202020204" pitchFamily="34" charset="0"/>
              </a:rPr>
              <a:t>4.3 Reflect and Adjust</a:t>
            </a:r>
          </a:p>
          <a:p>
            <a:pPr marL="228600" marR="0" indent="-228600">
              <a:lnSpc>
                <a:spcPct val="107000"/>
              </a:lnSpc>
              <a:spcBef>
                <a:spcPts val="0"/>
              </a:spcBef>
              <a:spcAft>
                <a:spcPts val="0"/>
              </a:spcAft>
            </a:pPr>
            <a:r>
              <a:rPr lang="en-US" sz="1100" dirty="0">
                <a:latin typeface="Arial Nova Light" panose="020B0304020202020204" pitchFamily="34" charset="0"/>
              </a:rPr>
              <a:t>4.4 Celebrate</a:t>
            </a:r>
          </a:p>
          <a:p>
            <a:pPr marL="228600" marR="0" indent="-228600">
              <a:lnSpc>
                <a:spcPct val="107000"/>
              </a:lnSpc>
              <a:spcBef>
                <a:spcPts val="0"/>
              </a:spcBef>
              <a:spcAft>
                <a:spcPts val="0"/>
              </a:spcAft>
            </a:pPr>
            <a:endParaRPr lang="en-US" sz="1100" dirty="0">
              <a:latin typeface="Arial Nova Light" panose="020B0304020202020204" pitchFamily="34" charset="0"/>
            </a:endParaRPr>
          </a:p>
          <a:p>
            <a:pPr marL="228600" marR="0" indent="228600" algn="r">
              <a:lnSpc>
                <a:spcPct val="107000"/>
              </a:lnSpc>
              <a:spcBef>
                <a:spcPts val="0"/>
              </a:spcBef>
              <a:spcAft>
                <a:spcPts val="0"/>
              </a:spcAft>
            </a:pPr>
            <a:r>
              <a:rPr lang="en-US" sz="1100" dirty="0">
                <a:solidFill>
                  <a:schemeClr val="bg1"/>
                </a:solidFill>
                <a:latin typeface="Arial Nova Light" panose="020B0304020202020204" pitchFamily="34" charset="0"/>
              </a:rPr>
              <a:t> </a:t>
            </a:r>
          </a:p>
          <a:p>
            <a:pPr marL="228600" marR="0" indent="228600" algn="r">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22" name="TextBox 21">
            <a:extLst>
              <a:ext uri="{FF2B5EF4-FFF2-40B4-BE49-F238E27FC236}">
                <a16:creationId xmlns:a16="http://schemas.microsoft.com/office/drawing/2014/main" id="{80BC4E65-936A-E674-51A1-6EE4D2F12598}"/>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17</a:t>
            </a:fld>
            <a:endParaRPr lang="en-US" sz="1200" dirty="0">
              <a:solidFill>
                <a:schemeClr val="bg1"/>
              </a:solidFill>
            </a:endParaRPr>
          </a:p>
        </p:txBody>
      </p:sp>
    </p:spTree>
    <p:extLst>
      <p:ext uri="{BB962C8B-B14F-4D97-AF65-F5344CB8AC3E}">
        <p14:creationId xmlns:p14="http://schemas.microsoft.com/office/powerpoint/2010/main" val="20553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497" y="585045"/>
            <a:ext cx="4029161" cy="548640"/>
          </a:xfrm>
        </p:spPr>
        <p:txBody>
          <a:bodyPr/>
          <a:lstStyle/>
          <a:p>
            <a:r>
              <a:rPr lang="en-US" sz="2400" dirty="0"/>
              <a:t>SUPPORT FOR locality Evangelization plan</a:t>
            </a:r>
          </a:p>
        </p:txBody>
      </p:sp>
      <p:sp>
        <p:nvSpPr>
          <p:cNvPr id="3" name="Marcador de contenido 2"/>
          <p:cNvSpPr>
            <a:spLocks noGrp="1"/>
          </p:cNvSpPr>
          <p:nvPr>
            <p:ph idx="1"/>
          </p:nvPr>
        </p:nvSpPr>
        <p:spPr>
          <a:xfrm>
            <a:off x="330497" y="1347537"/>
            <a:ext cx="8205974" cy="4999689"/>
          </a:xfrm>
        </p:spPr>
        <p:txBody>
          <a:bodyPr>
            <a:noAutofit/>
          </a:bodyPr>
          <a:lstStyle/>
          <a:p>
            <a:pPr marL="0" marR="0">
              <a:lnSpc>
                <a:spcPct val="107000"/>
              </a:lnSpc>
              <a:spcBef>
                <a:spcPts val="0"/>
              </a:spcBef>
              <a:spcAft>
                <a:spcPts val="0"/>
              </a:spcAft>
            </a:pPr>
            <a:r>
              <a:rPr lang="en-US" sz="1100" b="0" dirty="0">
                <a:solidFill>
                  <a:srgbClr val="000000"/>
                </a:solidFill>
                <a:latin typeface="Arial Narrow" panose="020B0606020202030204" pitchFamily="34" charset="0"/>
              </a:rPr>
              <a:t>Locality evangelization planning benefits Regnum Christi in multiple ways. Just bringing the various entities in a locality together is a fresh experience of our charism. Gathered with the intent of discovering how God is calling us to cooperate with him as Regnum Christi in the work of evangelization, we experience his love, form ourselves as his apostles, and then set out to collaborate in the evangelization of people and of society. When a locality lives out its commitment to the execution of the plan, we see the charism come fully alive. </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 </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Nevertheless, we acknowledge that planning can be challenging. The time commitment can seem overwhelming and to some, the process can seem of little value. Deciding on the planning process itself can be complex given the many planning methodologies available. Knowing what steps to take and who can take them is not always obvious.  As such, the Mission Support Office is committed to providing support to localities and offers the following:</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 </a:t>
            </a:r>
          </a:p>
          <a:p>
            <a:pPr marL="0" marR="0">
              <a:lnSpc>
                <a:spcPct val="107000"/>
              </a:lnSpc>
              <a:spcBef>
                <a:spcPts val="0"/>
              </a:spcBef>
              <a:spcAft>
                <a:spcPts val="0"/>
              </a:spcAft>
            </a:pPr>
            <a:r>
              <a:rPr lang="en-US" sz="1100" dirty="0">
                <a:solidFill>
                  <a:srgbClr val="000000"/>
                </a:solidFill>
                <a:latin typeface="Arial Narrow" panose="020B0606020202030204" pitchFamily="34" charset="0"/>
              </a:rPr>
              <a:t>Tools and Templates</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A library of tools and templates will be made available on the RC Mission Support website. These resources will be updated as new good practices are made available.</a:t>
            </a:r>
          </a:p>
          <a:p>
            <a:pPr marL="457200" marR="0">
              <a:lnSpc>
                <a:spcPct val="107000"/>
              </a:lnSpc>
              <a:spcBef>
                <a:spcPts val="0"/>
              </a:spcBef>
              <a:spcAft>
                <a:spcPts val="0"/>
              </a:spcAft>
            </a:pPr>
            <a:r>
              <a:rPr lang="en-US" sz="1100" b="0" dirty="0">
                <a:solidFill>
                  <a:srgbClr val="000000"/>
                </a:solidFill>
                <a:latin typeface="Arial Narrow" panose="020B0606020202030204" pitchFamily="34" charset="0"/>
              </a:rPr>
              <a:t> </a:t>
            </a:r>
          </a:p>
          <a:p>
            <a:pPr marL="0" marR="0">
              <a:lnSpc>
                <a:spcPct val="107000"/>
              </a:lnSpc>
              <a:spcBef>
                <a:spcPts val="0"/>
              </a:spcBef>
              <a:spcAft>
                <a:spcPts val="0"/>
              </a:spcAft>
            </a:pPr>
            <a:r>
              <a:rPr lang="en-US" sz="1100" dirty="0">
                <a:solidFill>
                  <a:srgbClr val="000000"/>
                </a:solidFill>
                <a:latin typeface="Arial Narrow" panose="020B0606020202030204" pitchFamily="34" charset="0"/>
              </a:rPr>
              <a:t>Training</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Once a year, the Mission Support Office provides training for RC directors and their locality planning coordinators. Contact the RCD Support team for more information. Recordings of previous training sessions will be made available on the RC Mission Support website. </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 </a:t>
            </a:r>
          </a:p>
          <a:p>
            <a:pPr marL="0">
              <a:lnSpc>
                <a:spcPct val="107000"/>
              </a:lnSpc>
              <a:spcBef>
                <a:spcPts val="0"/>
              </a:spcBef>
            </a:pPr>
            <a:r>
              <a:rPr lang="en-US" sz="1100" dirty="0">
                <a:solidFill>
                  <a:srgbClr val="000000"/>
                </a:solidFill>
                <a:latin typeface="Arial Narrow" panose="020B0606020202030204" pitchFamily="34" charset="0"/>
              </a:rPr>
              <a:t>Locality Planning Coordinators Network</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All locality planning coordinators are invited to join the network of their colleagues to share best practices and periodically meet for ongoing professional development. </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 </a:t>
            </a:r>
          </a:p>
          <a:p>
            <a:pPr marL="0">
              <a:lnSpc>
                <a:spcPct val="107000"/>
              </a:lnSpc>
              <a:spcBef>
                <a:spcPts val="0"/>
              </a:spcBef>
            </a:pPr>
            <a:r>
              <a:rPr lang="en-US" sz="1100" dirty="0">
                <a:solidFill>
                  <a:srgbClr val="000000"/>
                </a:solidFill>
                <a:latin typeface="Arial Narrow" panose="020B0606020202030204" pitchFamily="34" charset="0"/>
              </a:rPr>
              <a:t>Coaching &amp; Facilitation</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One-on-one locality planning coaching is available. Depending on the degree of support required, fees may be applicable.</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 </a:t>
            </a:r>
          </a:p>
          <a:p>
            <a:pPr marL="0" marR="0">
              <a:lnSpc>
                <a:spcPct val="107000"/>
              </a:lnSpc>
              <a:spcBef>
                <a:spcPts val="0"/>
              </a:spcBef>
              <a:spcAft>
                <a:spcPts val="0"/>
              </a:spcAft>
            </a:pPr>
            <a:r>
              <a:rPr lang="en-US" sz="1100" dirty="0">
                <a:solidFill>
                  <a:srgbClr val="000000"/>
                </a:solidFill>
                <a:latin typeface="Arial Narrow" panose="020B0606020202030204" pitchFamily="34" charset="0"/>
              </a:rPr>
              <a:t>Accountability</a:t>
            </a:r>
          </a:p>
          <a:p>
            <a:pPr marL="0" marR="0">
              <a:lnSpc>
                <a:spcPct val="107000"/>
              </a:lnSpc>
              <a:spcBef>
                <a:spcPts val="0"/>
              </a:spcBef>
              <a:spcAft>
                <a:spcPts val="0"/>
              </a:spcAft>
            </a:pPr>
            <a:r>
              <a:rPr lang="en-US" sz="1100" b="0" dirty="0">
                <a:solidFill>
                  <a:srgbClr val="000000"/>
                </a:solidFill>
                <a:latin typeface="Arial Narrow" panose="020B0606020202030204" pitchFamily="34" charset="0"/>
              </a:rPr>
              <a:t>Each locality is asked to have a locality plan approved by the Territorial Directive College. The RCD Support department works with the RC director to hold them accountable to this while making support resources available as needed. </a:t>
            </a:r>
          </a:p>
          <a:p>
            <a:pPr marL="0" lvl="1" indent="0">
              <a:lnSpc>
                <a:spcPct val="107000"/>
              </a:lnSpc>
              <a:buNone/>
            </a:pPr>
            <a:endParaRPr lang="es-ES" sz="1100" dirty="0">
              <a:solidFill>
                <a:srgbClr val="000000"/>
              </a:solidFill>
              <a:latin typeface="Arial Narrow" panose="020B0606020202030204" pitchFamily="34" charset="0"/>
            </a:endParaRPr>
          </a:p>
          <a:p>
            <a:pPr marL="0" indent="0"/>
            <a:endParaRPr lang="en-US" sz="1100" b="0" dirty="0">
              <a:solidFill>
                <a:srgbClr val="000000"/>
              </a:solidFill>
              <a:latin typeface="Arial Narrow" panose="020B0606020202030204" pitchFamily="34" charset="0"/>
            </a:endParaRPr>
          </a:p>
          <a:p>
            <a:r>
              <a:rPr lang="en-US" sz="1100" b="0" dirty="0">
                <a:solidFill>
                  <a:srgbClr val="000000"/>
                </a:solidFill>
                <a:latin typeface="Arial Narrow" panose="020B0606020202030204" pitchFamily="34" charset="0"/>
              </a:rPr>
              <a:t> </a:t>
            </a:r>
          </a:p>
          <a:p>
            <a:r>
              <a:rPr lang="en-US" sz="1100" b="0" dirty="0">
                <a:solidFill>
                  <a:srgbClr val="000000"/>
                </a:solidFill>
                <a:latin typeface="Arial Narrow" panose="020B0606020202030204" pitchFamily="34" charset="0"/>
              </a:rPr>
              <a:t> </a:t>
            </a: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8</a:t>
            </a:r>
          </a:p>
        </p:txBody>
      </p:sp>
    </p:spTree>
    <p:extLst>
      <p:ext uri="{BB962C8B-B14F-4D97-AF65-F5344CB8AC3E}">
        <p14:creationId xmlns:p14="http://schemas.microsoft.com/office/powerpoint/2010/main" val="36064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497" y="278604"/>
            <a:ext cx="4029161" cy="548640"/>
          </a:xfrm>
        </p:spPr>
        <p:txBody>
          <a:bodyPr/>
          <a:lstStyle/>
          <a:p>
            <a:r>
              <a:rPr lang="en-US" sz="2400" dirty="0"/>
              <a:t>LOCALITY STRATEGY Placemat</a:t>
            </a: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9</a:t>
            </a:r>
          </a:p>
        </p:txBody>
      </p:sp>
      <p:graphicFrame>
        <p:nvGraphicFramePr>
          <p:cNvPr id="9" name="Table 8">
            <a:extLst>
              <a:ext uri="{FF2B5EF4-FFF2-40B4-BE49-F238E27FC236}">
                <a16:creationId xmlns:a16="http://schemas.microsoft.com/office/drawing/2014/main" id="{81B342FE-A037-40BE-B16E-209785840023}"/>
              </a:ext>
            </a:extLst>
          </p:cNvPr>
          <p:cNvGraphicFramePr>
            <a:graphicFrameLocks noGrp="1"/>
          </p:cNvGraphicFramePr>
          <p:nvPr>
            <p:extLst>
              <p:ext uri="{D42A27DB-BD31-4B8C-83A1-F6EECF244321}">
                <p14:modId xmlns:p14="http://schemas.microsoft.com/office/powerpoint/2010/main" val="2862909538"/>
              </p:ext>
            </p:extLst>
          </p:nvPr>
        </p:nvGraphicFramePr>
        <p:xfrm>
          <a:off x="450921" y="1133684"/>
          <a:ext cx="8292518" cy="5390131"/>
        </p:xfrm>
        <a:graphic>
          <a:graphicData uri="http://schemas.openxmlformats.org/drawingml/2006/table">
            <a:tbl>
              <a:tblPr bandRow="1">
                <a:tableStyleId>{5C22544A-7EE6-4342-B048-85BDC9FD1C3A}</a:tableStyleId>
              </a:tblPr>
              <a:tblGrid>
                <a:gridCol w="2902381">
                  <a:extLst>
                    <a:ext uri="{9D8B030D-6E8A-4147-A177-3AD203B41FA5}">
                      <a16:colId xmlns:a16="http://schemas.microsoft.com/office/drawing/2014/main" val="1084708685"/>
                    </a:ext>
                  </a:extLst>
                </a:gridCol>
                <a:gridCol w="1243878">
                  <a:extLst>
                    <a:ext uri="{9D8B030D-6E8A-4147-A177-3AD203B41FA5}">
                      <a16:colId xmlns:a16="http://schemas.microsoft.com/office/drawing/2014/main" val="2004480536"/>
                    </a:ext>
                  </a:extLst>
                </a:gridCol>
                <a:gridCol w="1409727">
                  <a:extLst>
                    <a:ext uri="{9D8B030D-6E8A-4147-A177-3AD203B41FA5}">
                      <a16:colId xmlns:a16="http://schemas.microsoft.com/office/drawing/2014/main" val="1389174034"/>
                    </a:ext>
                  </a:extLst>
                </a:gridCol>
                <a:gridCol w="2736532">
                  <a:extLst>
                    <a:ext uri="{9D8B030D-6E8A-4147-A177-3AD203B41FA5}">
                      <a16:colId xmlns:a16="http://schemas.microsoft.com/office/drawing/2014/main" val="3070012845"/>
                    </a:ext>
                  </a:extLst>
                </a:gridCol>
              </a:tblGrid>
              <a:tr h="324962">
                <a:tc gridSpan="4">
                  <a:txBody>
                    <a:bodyPr/>
                    <a:lstStyle/>
                    <a:p>
                      <a:pPr marL="0" marR="0" algn="ctr">
                        <a:lnSpc>
                          <a:spcPct val="107000"/>
                        </a:lnSpc>
                        <a:spcBef>
                          <a:spcPts val="0"/>
                        </a:spcBef>
                        <a:spcAft>
                          <a:spcPts val="800"/>
                        </a:spcAft>
                      </a:pPr>
                      <a:r>
                        <a:rPr lang="en-US" sz="1600" b="1" dirty="0">
                          <a:effectLst/>
                          <a:latin typeface="Arial Narrow" panose="020B0606020202030204" pitchFamily="34" charset="0"/>
                        </a:rPr>
                        <a:t>Locality Evangelization Plan Placemat - 202x – 202x</a:t>
                      </a: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5836504"/>
                  </a:ext>
                </a:extLst>
              </a:tr>
              <a:tr h="1172060">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b="1" dirty="0">
                          <a:effectLst/>
                          <a:latin typeface="Arial Narrow" panose="020B0606020202030204" pitchFamily="34" charset="0"/>
                        </a:rPr>
                        <a:t> Vision (3 – 5 years)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dirty="0">
                          <a:solidFill>
                            <a:schemeClr val="accent2"/>
                          </a:solidFill>
                          <a:effectLst/>
                          <a:latin typeface="Arial Narrow" panose="020B0606020202030204" pitchFamily="34" charset="0"/>
                          <a:ea typeface="Calibri" panose="020F0502020204030204" pitchFamily="34" charset="0"/>
                        </a:rPr>
                        <a:t>Where we would like to see the locality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dirty="0">
                          <a:solidFill>
                            <a:schemeClr val="accent2"/>
                          </a:solidFill>
                          <a:effectLst/>
                          <a:latin typeface="Arial Narrow" panose="020B0606020202030204" pitchFamily="34" charset="0"/>
                          <a:ea typeface="Calibri" panose="020F0502020204030204" pitchFamily="34" charset="0"/>
                        </a:rPr>
                        <a:t>in 3 to 5 years</a:t>
                      </a:r>
                    </a:p>
                    <a:p>
                      <a:pPr marL="0" marR="0" algn="ctr">
                        <a:lnSpc>
                          <a:spcPct val="107000"/>
                        </a:lnSpc>
                        <a:spcBef>
                          <a:spcPts val="0"/>
                        </a:spcBef>
                        <a:spcAft>
                          <a:spcPts val="800"/>
                        </a:spcAft>
                      </a:pP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n-US"/>
                    </a:p>
                  </a:txBody>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b="1" kern="1200" dirty="0">
                          <a:solidFill>
                            <a:schemeClr val="dk1"/>
                          </a:solidFill>
                          <a:effectLst/>
                          <a:latin typeface="Arial Narrow" panose="020B0606020202030204" pitchFamily="34" charset="0"/>
                          <a:ea typeface="+mn-ea"/>
                          <a:cs typeface="+mn-cs"/>
                        </a:rPr>
                        <a:t>Overarching Strategy (3 – 5 years)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accent2"/>
                          </a:solidFill>
                          <a:effectLst/>
                          <a:latin typeface="Arial Narrow" panose="020B0606020202030204" pitchFamily="34" charset="0"/>
                          <a:ea typeface="Calibri" panose="020F0502020204030204" pitchFamily="34" charset="0"/>
                          <a:cs typeface="+mn-cs"/>
                        </a:rPr>
                        <a:t>The general way we are going 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accent2"/>
                          </a:solidFill>
                          <a:effectLst/>
                          <a:latin typeface="Arial Narrow" panose="020B0606020202030204" pitchFamily="34" charset="0"/>
                          <a:ea typeface="Calibri" panose="020F0502020204030204" pitchFamily="34" charset="0"/>
                          <a:cs typeface="+mn-cs"/>
                        </a:rPr>
                        <a:t>get to our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accent2"/>
                        </a:solidFill>
                        <a:effectLst/>
                        <a:latin typeface="Arial Narrow" panose="020B0606020202030204" pitchFamily="34" charset="0"/>
                        <a:ea typeface="Calibri" panose="020F0502020204030204" pitchFamily="34" charset="0"/>
                        <a:cs typeface="+mn-cs"/>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96463382"/>
                  </a:ext>
                </a:extLst>
              </a:tr>
              <a:tr h="1071182">
                <a:tc>
                  <a:txBody>
                    <a:bodyPr/>
                    <a:lstStyle/>
                    <a:p>
                      <a:pPr marL="0" marR="0" algn="ctr">
                        <a:lnSpc>
                          <a:spcPct val="107000"/>
                        </a:lnSpc>
                        <a:spcBef>
                          <a:spcPts val="0"/>
                        </a:spcBef>
                        <a:spcAft>
                          <a:spcPts val="800"/>
                        </a:spcAft>
                      </a:pPr>
                      <a:r>
                        <a:rPr lang="en-US" sz="1600" b="1" dirty="0">
                          <a:effectLst/>
                          <a:latin typeface="Arial Narrow" panose="020B0606020202030204" pitchFamily="34" charset="0"/>
                        </a:rPr>
                        <a:t>Priority 1 </a:t>
                      </a:r>
                    </a:p>
                    <a:p>
                      <a:pPr marL="0" marR="0" algn="ctr">
                        <a:lnSpc>
                          <a:spcPct val="107000"/>
                        </a:lnSpc>
                        <a:spcBef>
                          <a:spcPts val="0"/>
                        </a:spcBef>
                        <a:spcAft>
                          <a:spcPts val="800"/>
                        </a:spcAft>
                      </a:pPr>
                      <a:r>
                        <a:rPr lang="en-US" sz="1600" b="1" dirty="0">
                          <a:effectLst/>
                          <a:latin typeface="Arial Narrow" panose="020B0606020202030204" pitchFamily="34" charset="0"/>
                        </a:rPr>
                        <a:t> </a:t>
                      </a:r>
                    </a:p>
                    <a:p>
                      <a:pPr marL="0" marR="0" algn="ctr">
                        <a:lnSpc>
                          <a:spcPct val="107000"/>
                        </a:lnSpc>
                        <a:spcBef>
                          <a:spcPts val="0"/>
                        </a:spcBef>
                        <a:spcAft>
                          <a:spcPts val="800"/>
                        </a:spcAft>
                      </a:pP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pPr marL="0" marR="0" algn="ctr">
                        <a:lnSpc>
                          <a:spcPct val="107000"/>
                        </a:lnSpc>
                        <a:spcBef>
                          <a:spcPts val="0"/>
                        </a:spcBef>
                        <a:spcAft>
                          <a:spcPts val="800"/>
                        </a:spcAft>
                      </a:pPr>
                      <a:r>
                        <a:rPr lang="en-US" sz="1600" b="1" dirty="0">
                          <a:effectLst/>
                          <a:latin typeface="Arial Narrow" panose="020B0606020202030204" pitchFamily="34" charset="0"/>
                        </a:rPr>
                        <a:t>Priority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accent2"/>
                          </a:solidFill>
                          <a:effectLst/>
                          <a:latin typeface="Arial Narrow" panose="020B0606020202030204" pitchFamily="34" charset="0"/>
                          <a:ea typeface="Calibri" panose="020F0502020204030204" pitchFamily="34" charset="0"/>
                          <a:cs typeface="+mn-cs"/>
                        </a:rPr>
                        <a:t>One specific area of action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accent2"/>
                          </a:solidFill>
                          <a:effectLst/>
                          <a:latin typeface="Arial Narrow" panose="020B0606020202030204" pitchFamily="34" charset="0"/>
                          <a:ea typeface="Calibri" panose="020F0502020204030204" pitchFamily="34" charset="0"/>
                          <a:cs typeface="+mn-cs"/>
                        </a:rPr>
                        <a:t>that we will focus on</a:t>
                      </a: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800"/>
                        </a:spcAft>
                      </a:pPr>
                      <a:r>
                        <a:rPr lang="en-US" sz="1600" b="1" dirty="0">
                          <a:effectLst/>
                          <a:latin typeface="Arial Narrow" panose="020B0606020202030204" pitchFamily="34" charset="0"/>
                        </a:rPr>
                        <a:t>Priority 3</a:t>
                      </a:r>
                    </a:p>
                    <a:p>
                      <a:pPr marL="0" marR="0" algn="ctr">
                        <a:lnSpc>
                          <a:spcPct val="107000"/>
                        </a:lnSpc>
                        <a:spcBef>
                          <a:spcPts val="0"/>
                        </a:spcBef>
                        <a:spcAft>
                          <a:spcPts val="800"/>
                        </a:spcAft>
                      </a:pP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627158601"/>
                  </a:ext>
                </a:extLst>
              </a:tr>
              <a:tr h="553960">
                <a:tc>
                  <a:txBody>
                    <a:bodyPr/>
                    <a:lstStyle/>
                    <a:p>
                      <a:pPr marL="0" marR="0" algn="ctr">
                        <a:lnSpc>
                          <a:spcPct val="100000"/>
                        </a:lnSpc>
                        <a:spcBef>
                          <a:spcPts val="0"/>
                        </a:spcBef>
                        <a:spcAft>
                          <a:spcPts val="0"/>
                        </a:spcAft>
                      </a:pPr>
                      <a:r>
                        <a:rPr lang="en-US" sz="1600" b="1" dirty="0">
                          <a:effectLst/>
                          <a:latin typeface="Arial Narrow" panose="020B0606020202030204" pitchFamily="34" charset="0"/>
                        </a:rPr>
                        <a:t>Goals</a:t>
                      </a:r>
                    </a:p>
                    <a:p>
                      <a:pPr marL="0" marR="0" algn="ctr">
                        <a:lnSpc>
                          <a:spcPct val="100000"/>
                        </a:lnSpc>
                        <a:spcBef>
                          <a:spcPts val="0"/>
                        </a:spcBef>
                        <a:spcAft>
                          <a:spcPts val="0"/>
                        </a:spcAft>
                      </a:pPr>
                      <a:r>
                        <a:rPr lang="en-US" sz="1600" b="1" dirty="0">
                          <a:effectLst/>
                          <a:latin typeface="Arial Narrow" panose="020B0606020202030204" pitchFamily="34" charset="0"/>
                        </a:rPr>
                        <a:t>(12 – 18 months)</a:t>
                      </a: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pPr marL="0" marR="0" algn="ctr">
                        <a:lnSpc>
                          <a:spcPct val="100000"/>
                        </a:lnSpc>
                        <a:spcBef>
                          <a:spcPts val="0"/>
                        </a:spcBef>
                        <a:spcAft>
                          <a:spcPts val="0"/>
                        </a:spcAft>
                      </a:pPr>
                      <a:r>
                        <a:rPr lang="en-US" sz="1600" b="1" dirty="0">
                          <a:effectLst/>
                          <a:latin typeface="Arial Narrow" panose="020B0606020202030204" pitchFamily="34" charset="0"/>
                        </a:rPr>
                        <a:t>Goals</a:t>
                      </a:r>
                    </a:p>
                    <a:p>
                      <a:pPr marL="0" marR="0" algn="ctr">
                        <a:lnSpc>
                          <a:spcPct val="100000"/>
                        </a:lnSpc>
                        <a:spcBef>
                          <a:spcPts val="0"/>
                        </a:spcBef>
                        <a:spcAft>
                          <a:spcPts val="0"/>
                        </a:spcAft>
                      </a:pPr>
                      <a:r>
                        <a:rPr lang="en-US" sz="1600" b="1" dirty="0">
                          <a:effectLst/>
                          <a:latin typeface="Arial Narrow" panose="020B0606020202030204" pitchFamily="34" charset="0"/>
                        </a:rPr>
                        <a:t>(12 – 18 months)</a:t>
                      </a: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0000"/>
                        </a:lnSpc>
                        <a:spcBef>
                          <a:spcPts val="0"/>
                        </a:spcBef>
                        <a:spcAft>
                          <a:spcPts val="0"/>
                        </a:spcAft>
                      </a:pPr>
                      <a:r>
                        <a:rPr lang="en-US" sz="1600" b="1" dirty="0">
                          <a:effectLst/>
                          <a:latin typeface="Arial Narrow" panose="020B0606020202030204" pitchFamily="34" charset="0"/>
                        </a:rPr>
                        <a:t>Goals</a:t>
                      </a:r>
                    </a:p>
                    <a:p>
                      <a:pPr marL="0" marR="0" algn="ctr">
                        <a:lnSpc>
                          <a:spcPct val="100000"/>
                        </a:lnSpc>
                        <a:spcBef>
                          <a:spcPts val="0"/>
                        </a:spcBef>
                        <a:spcAft>
                          <a:spcPts val="0"/>
                        </a:spcAft>
                      </a:pPr>
                      <a:r>
                        <a:rPr lang="en-US" sz="1600" b="1" dirty="0">
                          <a:effectLst/>
                          <a:latin typeface="Arial Narrow" panose="020B0606020202030204" pitchFamily="34" charset="0"/>
                        </a:rPr>
                        <a:t>(12 – 18 months)</a:t>
                      </a: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489569043"/>
                  </a:ext>
                </a:extLst>
              </a:tr>
              <a:tr h="2267967">
                <a:tc>
                  <a:txBody>
                    <a:bodyPr/>
                    <a:lstStyle/>
                    <a:p>
                      <a:pPr marL="0" marR="0">
                        <a:lnSpc>
                          <a:spcPct val="107000"/>
                        </a:lnSpc>
                        <a:spcBef>
                          <a:spcPts val="0"/>
                        </a:spcBef>
                        <a:spcAft>
                          <a:spcPts val="800"/>
                        </a:spcAft>
                      </a:pPr>
                      <a:r>
                        <a:rPr lang="en-US" sz="1600" b="1" dirty="0">
                          <a:effectLst/>
                          <a:latin typeface="Arial Narrow" panose="020B0606020202030204" pitchFamily="34" charset="0"/>
                        </a:rPr>
                        <a:t>1.</a:t>
                      </a:r>
                    </a:p>
                    <a:p>
                      <a:pPr marL="0" marR="0">
                        <a:lnSpc>
                          <a:spcPct val="107000"/>
                        </a:lnSpc>
                        <a:spcBef>
                          <a:spcPts val="0"/>
                        </a:spcBef>
                        <a:spcAft>
                          <a:spcPts val="800"/>
                        </a:spcAft>
                      </a:pPr>
                      <a:r>
                        <a:rPr lang="en-US" sz="1600" b="1" dirty="0">
                          <a:effectLst/>
                          <a:latin typeface="Arial Narrow" panose="020B0606020202030204" pitchFamily="34" charset="0"/>
                        </a:rPr>
                        <a:t> </a:t>
                      </a:r>
                    </a:p>
                    <a:p>
                      <a:pPr marL="0" marR="0">
                        <a:lnSpc>
                          <a:spcPct val="107000"/>
                        </a:lnSpc>
                        <a:spcBef>
                          <a:spcPts val="0"/>
                        </a:spcBef>
                        <a:spcAft>
                          <a:spcPts val="800"/>
                        </a:spcAft>
                      </a:pPr>
                      <a:r>
                        <a:rPr lang="en-US" sz="1600" b="1" dirty="0">
                          <a:effectLst/>
                          <a:latin typeface="Arial Narrow" panose="020B0606020202030204" pitchFamily="34" charset="0"/>
                        </a:rPr>
                        <a:t>2.</a:t>
                      </a:r>
                    </a:p>
                    <a:p>
                      <a:pPr marL="0" marR="0">
                        <a:lnSpc>
                          <a:spcPct val="107000"/>
                        </a:lnSpc>
                        <a:spcBef>
                          <a:spcPts val="0"/>
                        </a:spcBef>
                        <a:spcAft>
                          <a:spcPts val="800"/>
                        </a:spcAft>
                      </a:pPr>
                      <a:r>
                        <a:rPr lang="en-US" sz="1600" b="1" dirty="0">
                          <a:effectLst/>
                          <a:latin typeface="Arial Narrow" panose="020B0606020202030204" pitchFamily="34" charset="0"/>
                        </a:rPr>
                        <a:t> </a:t>
                      </a:r>
                    </a:p>
                    <a:p>
                      <a:pPr marL="0" marR="0">
                        <a:lnSpc>
                          <a:spcPct val="107000"/>
                        </a:lnSpc>
                        <a:spcBef>
                          <a:spcPts val="0"/>
                        </a:spcBef>
                        <a:spcAft>
                          <a:spcPts val="800"/>
                        </a:spcAft>
                      </a:pPr>
                      <a:r>
                        <a:rPr lang="en-US" sz="1600" b="1" dirty="0">
                          <a:effectLst/>
                          <a:latin typeface="Arial Narrow" panose="020B0606020202030204" pitchFamily="34" charset="0"/>
                        </a:rPr>
                        <a:t>3.</a:t>
                      </a:r>
                    </a:p>
                    <a:p>
                      <a:pPr marL="0" marR="0">
                        <a:lnSpc>
                          <a:spcPct val="107000"/>
                        </a:lnSpc>
                        <a:spcBef>
                          <a:spcPts val="0"/>
                        </a:spcBef>
                        <a:spcAft>
                          <a:spcPts val="800"/>
                        </a:spcAft>
                      </a:pPr>
                      <a:r>
                        <a:rPr lang="en-US" sz="1600" b="1" dirty="0">
                          <a:effectLst/>
                          <a:latin typeface="Arial Narrow" panose="020B0606020202030204" pitchFamily="34" charset="0"/>
                        </a:rPr>
                        <a:t> </a:t>
                      </a: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b="1" dirty="0">
                          <a:effectLst/>
                          <a:latin typeface="Arial Narrow" panose="020B0606020202030204" pitchFamily="34" charset="0"/>
                        </a:rPr>
                        <a:t>1.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b="1" dirty="0">
                        <a:effectLst/>
                        <a:latin typeface="Arial Narrow" panose="020B0606020202030204" pitchFamily="34" charset="0"/>
                      </a:endParaRPr>
                    </a:p>
                    <a:p>
                      <a:pPr marL="228600" marR="0" lvl="0" indent="-228600" algn="l" defTabSz="914400" rtl="0" eaLnBrk="1" fontAlgn="auto" latinLnBrk="0" hangingPunct="1">
                        <a:lnSpc>
                          <a:spcPct val="107000"/>
                        </a:lnSpc>
                        <a:spcBef>
                          <a:spcPts val="0"/>
                        </a:spcBef>
                        <a:spcAft>
                          <a:spcPts val="1200"/>
                        </a:spcAft>
                        <a:buClrTx/>
                        <a:buSzTx/>
                        <a:buFontTx/>
                        <a:buNone/>
                        <a:tabLst/>
                        <a:defRPr/>
                      </a:pPr>
                      <a:r>
                        <a:rPr lang="en-US" sz="1600" b="1" dirty="0">
                          <a:effectLst/>
                          <a:latin typeface="Arial Narrow" panose="020B0606020202030204" pitchFamily="34" charset="0"/>
                        </a:rPr>
                        <a:t>2. </a:t>
                      </a:r>
                      <a:r>
                        <a:rPr lang="en-US" sz="1200" b="0" i="1" kern="1200" dirty="0">
                          <a:solidFill>
                            <a:schemeClr val="accent2"/>
                          </a:solidFill>
                          <a:effectLst/>
                          <a:latin typeface="Arial Narrow" panose="020B0606020202030204" pitchFamily="34" charset="0"/>
                          <a:ea typeface="Calibri" panose="020F0502020204030204" pitchFamily="34" charset="0"/>
                          <a:cs typeface="+mn-cs"/>
                        </a:rPr>
                        <a:t>A concrete step we will take this next year. </a:t>
                      </a:r>
                      <a:r>
                        <a:rPr lang="en-US" sz="1200" b="0" i="1" kern="1200" dirty="0">
                          <a:solidFill>
                            <a:schemeClr val="accent2"/>
                          </a:solidFill>
                          <a:effectLst/>
                          <a:latin typeface="Arial Narrow" panose="020B0606020202030204" pitchFamily="34" charset="0"/>
                          <a:cs typeface="+mn-cs"/>
                        </a:rPr>
                        <a:t> </a:t>
                      </a:r>
                    </a:p>
                    <a:p>
                      <a:pPr marL="0" marR="0">
                        <a:lnSpc>
                          <a:spcPct val="107000"/>
                        </a:lnSpc>
                        <a:spcBef>
                          <a:spcPts val="0"/>
                        </a:spcBef>
                        <a:spcAft>
                          <a:spcPts val="800"/>
                        </a:spcAft>
                      </a:pPr>
                      <a:r>
                        <a:rPr lang="en-US" sz="1600" b="1" dirty="0">
                          <a:effectLst/>
                          <a:latin typeface="Arial Narrow" panose="020B0606020202030204" pitchFamily="34" charset="0"/>
                        </a:rPr>
                        <a:t>3.</a:t>
                      </a:r>
                    </a:p>
                    <a:p>
                      <a:pPr marL="0" marR="0">
                        <a:lnSpc>
                          <a:spcPct val="107000"/>
                        </a:lnSpc>
                        <a:spcBef>
                          <a:spcPts val="0"/>
                        </a:spcBef>
                        <a:spcAft>
                          <a:spcPts val="800"/>
                        </a:spcAft>
                      </a:pPr>
                      <a:r>
                        <a:rPr lang="en-US" sz="1600" b="1" dirty="0">
                          <a:effectLst/>
                          <a:latin typeface="Arial Narrow" panose="020B0606020202030204" pitchFamily="34" charset="0"/>
                        </a:rPr>
                        <a:t> </a:t>
                      </a: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Bef>
                          <a:spcPts val="0"/>
                        </a:spcBef>
                        <a:spcAft>
                          <a:spcPts val="800"/>
                        </a:spcAft>
                      </a:pPr>
                      <a:r>
                        <a:rPr lang="en-US" sz="1600" b="1" dirty="0">
                          <a:effectLst/>
                          <a:latin typeface="Arial Narrow" panose="020B0606020202030204" pitchFamily="34" charset="0"/>
                        </a:rPr>
                        <a:t>1.</a:t>
                      </a:r>
                    </a:p>
                    <a:p>
                      <a:pPr marL="0" marR="0">
                        <a:lnSpc>
                          <a:spcPct val="107000"/>
                        </a:lnSpc>
                        <a:spcBef>
                          <a:spcPts val="0"/>
                        </a:spcBef>
                        <a:spcAft>
                          <a:spcPts val="800"/>
                        </a:spcAft>
                      </a:pPr>
                      <a:r>
                        <a:rPr lang="en-US" sz="1600" b="1" dirty="0">
                          <a:effectLst/>
                          <a:latin typeface="Arial Narrow" panose="020B0606020202030204" pitchFamily="34" charset="0"/>
                        </a:rPr>
                        <a:t> </a:t>
                      </a:r>
                    </a:p>
                    <a:p>
                      <a:pPr marL="0" marR="0">
                        <a:lnSpc>
                          <a:spcPct val="107000"/>
                        </a:lnSpc>
                        <a:spcBef>
                          <a:spcPts val="0"/>
                        </a:spcBef>
                        <a:spcAft>
                          <a:spcPts val="800"/>
                        </a:spcAft>
                      </a:pPr>
                      <a:r>
                        <a:rPr lang="en-US" sz="1600" b="1" dirty="0">
                          <a:effectLst/>
                          <a:latin typeface="Arial Narrow" panose="020B0606020202030204" pitchFamily="34" charset="0"/>
                        </a:rPr>
                        <a:t>2.</a:t>
                      </a:r>
                    </a:p>
                    <a:p>
                      <a:pPr marL="0" marR="0">
                        <a:lnSpc>
                          <a:spcPct val="107000"/>
                        </a:lnSpc>
                        <a:spcBef>
                          <a:spcPts val="0"/>
                        </a:spcBef>
                        <a:spcAft>
                          <a:spcPts val="800"/>
                        </a:spcAft>
                      </a:pPr>
                      <a:r>
                        <a:rPr lang="en-US" sz="1600" b="1" dirty="0">
                          <a:effectLst/>
                          <a:latin typeface="Arial Narrow" panose="020B0606020202030204" pitchFamily="34" charset="0"/>
                        </a:rPr>
                        <a:t> </a:t>
                      </a:r>
                    </a:p>
                    <a:p>
                      <a:pPr marL="0" marR="0">
                        <a:lnSpc>
                          <a:spcPct val="107000"/>
                        </a:lnSpc>
                        <a:spcBef>
                          <a:spcPts val="0"/>
                        </a:spcBef>
                        <a:spcAft>
                          <a:spcPts val="800"/>
                        </a:spcAft>
                      </a:pPr>
                      <a:r>
                        <a:rPr lang="en-US" sz="1600" b="1" dirty="0">
                          <a:effectLst/>
                          <a:latin typeface="Arial Narrow" panose="020B0606020202030204" pitchFamily="34" charset="0"/>
                        </a:rPr>
                        <a:t>3.</a:t>
                      </a:r>
                    </a:p>
                    <a:p>
                      <a:pPr marL="0" marR="0">
                        <a:lnSpc>
                          <a:spcPct val="107000"/>
                        </a:lnSpc>
                        <a:spcBef>
                          <a:spcPts val="0"/>
                        </a:spcBef>
                        <a:spcAft>
                          <a:spcPts val="800"/>
                        </a:spcAft>
                      </a:pPr>
                      <a:r>
                        <a:rPr lang="en-US" sz="1600" b="1" dirty="0">
                          <a:effectLst/>
                          <a:latin typeface="Arial Narrow" panose="020B0606020202030204" pitchFamily="34" charset="0"/>
                        </a:rPr>
                        <a:t> </a:t>
                      </a:r>
                      <a:endParaRPr lang="en-US" sz="1600" b="1" dirty="0">
                        <a:effectLst/>
                        <a:latin typeface="Arial Narrow" panose="020B0606020202030204" pitchFamily="34" charset="0"/>
                        <a:ea typeface="Calibri" panose="020F0502020204030204" pitchFamily="34" charset="0"/>
                      </a:endParaRPr>
                    </a:p>
                  </a:txBody>
                  <a:tcPr marL="60346" marR="6034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089238315"/>
                  </a:ext>
                </a:extLst>
              </a:tr>
            </a:tbl>
          </a:graphicData>
        </a:graphic>
      </p:graphicFrame>
    </p:spTree>
    <p:extLst>
      <p:ext uri="{BB962C8B-B14F-4D97-AF65-F5344CB8AC3E}">
        <p14:creationId xmlns:p14="http://schemas.microsoft.com/office/powerpoint/2010/main" val="113262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a:extLst>
              <a:ext uri="{FF2B5EF4-FFF2-40B4-BE49-F238E27FC236}">
                <a16:creationId xmlns:a16="http://schemas.microsoft.com/office/drawing/2014/main" id="{B6295092-3EB4-DD00-216B-D19670A6ACCA}"/>
              </a:ext>
            </a:extLst>
          </p:cNvPr>
          <p:cNvSpPr>
            <a:spLocks noChangeArrowheads="1"/>
          </p:cNvSpPr>
          <p:nvPr/>
        </p:nvSpPr>
        <p:spPr bwMode="auto">
          <a:xfrm>
            <a:off x="69574" y="1645919"/>
            <a:ext cx="5257800" cy="41207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40000" lnSpcReduction="20000"/>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hlinkClick r:id="rId2" action="ppaction://hlinksldjump"/>
              </a:rPr>
              <a:t>Message from the Territorial Directive College 	3</a:t>
            </a: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hlinkClick r:id="rId3" action="ppaction://hlinksldjump"/>
              </a:rPr>
              <a:t>What is a locality evangelization plan? 	 4</a:t>
            </a: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hlinkClick r:id="rId4" action="ppaction://hlinksldjump"/>
              </a:rPr>
              <a:t>Eight marks of a good locality evangelization plan	6</a:t>
            </a: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hlinkClick r:id="rId5" action="ppaction://hlinksldjump"/>
              </a:rPr>
              <a:t>PHASE 1 – Prepare for planning	 7</a:t>
            </a: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hlinkClick r:id="rId6" action="ppaction://hlinksldjump"/>
              </a:rPr>
              <a:t>PHASE 2 – Discern our apostolic mission	9</a:t>
            </a: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hlinkClick r:id="rId7" action="ppaction://hlinksldjump"/>
              </a:rPr>
              <a:t>PHASE 3 – Develop the plan                                               13</a:t>
            </a: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hlinkClick r:id="rId8" action="ppaction://hlinksldjump"/>
              </a:rPr>
              <a:t>PHASE 4 – Live the plan                                                    16</a:t>
            </a:r>
            <a:endParaRPr lang="en-US" altLang="en-US" sz="2600" spc="150" dirty="0">
              <a:latin typeface="Helvetica"/>
              <a:cs typeface="Helvetica"/>
            </a:endParaRPr>
          </a:p>
          <a:p>
            <a:pPr algn="r" eaLnBrk="1" fontAlgn="auto" hangingPunct="1">
              <a:lnSpc>
                <a:spcPct val="90000"/>
              </a:lnSpc>
              <a:spcBef>
                <a:spcPts val="0"/>
              </a:spcBef>
              <a:spcAft>
                <a:spcPts val="600"/>
              </a:spcAft>
              <a:buClr>
                <a:schemeClr val="bg1"/>
              </a:buClr>
              <a:buSzPct val="100000"/>
              <a:tabLst>
                <a:tab pos="5029200" algn="r"/>
              </a:tabLst>
              <a:defRPr/>
            </a:pPr>
            <a:endParaRPr lang="en-US" altLang="en-US" sz="2600" spc="150" dirty="0">
              <a:latin typeface="Helvetica"/>
              <a:cs typeface="Helvetica"/>
            </a:endParaRPr>
          </a:p>
          <a:p>
            <a:pPr algn="r" eaLnBrk="1" fontAlgn="auto" hangingPunct="1">
              <a:lnSpc>
                <a:spcPct val="90000"/>
              </a:lnSpc>
              <a:spcBef>
                <a:spcPts val="0"/>
              </a:spcBef>
              <a:spcAft>
                <a:spcPts val="600"/>
              </a:spcAft>
              <a:buClr>
                <a:schemeClr val="bg1"/>
              </a:buClr>
              <a:buSzPct val="100000"/>
              <a:tabLst>
                <a:tab pos="5029200" algn="r"/>
              </a:tabLst>
              <a:defRPr/>
            </a:pPr>
            <a:r>
              <a:rPr lang="en-US" altLang="en-US" sz="2600" spc="150" dirty="0">
                <a:latin typeface="Helvetica"/>
                <a:cs typeface="Helvetica"/>
                <a:hlinkClick r:id="rId9" action="ppaction://hlinksldjump"/>
              </a:rPr>
              <a:t>Support for locality evangelization planning                          18</a:t>
            </a: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hlinkClick r:id="rId10" action="ppaction://hlinksldjump"/>
              </a:rPr>
              <a:t>A Locality Evangelization Plan Placemat 	19</a:t>
            </a: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rPr>
              <a:t> </a:t>
            </a: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r>
              <a:rPr lang="en-US" altLang="en-US" sz="2600" spc="150" dirty="0">
                <a:latin typeface="Helvetica"/>
                <a:cs typeface="Helvetica"/>
                <a:hlinkClick r:id="rId11" action="ppaction://hlinksldjump"/>
              </a:rPr>
              <a:t>Territory Strategy Placemat 	20</a:t>
            </a:r>
            <a:endParaRPr lang="en-US" altLang="en-US" sz="2600" spc="150" dirty="0">
              <a:latin typeface="Helvetica"/>
              <a:cs typeface="Helvetica"/>
            </a:endParaRPr>
          </a:p>
          <a:p>
            <a:pPr marL="228600" indent="-228600" algn="just"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endParaRPr lang="en-US" altLang="en-US" sz="2600" spc="150" dirty="0">
              <a:latin typeface="Helvetica"/>
              <a:cs typeface="Helvetica"/>
            </a:endParaRPr>
          </a:p>
          <a:p>
            <a:pPr marL="228600" indent="-228600" algn="r" eaLnBrk="1" fontAlgn="auto" hangingPunct="1">
              <a:lnSpc>
                <a:spcPct val="90000"/>
              </a:lnSpc>
              <a:spcBef>
                <a:spcPts val="0"/>
              </a:spcBef>
              <a:spcAft>
                <a:spcPts val="600"/>
              </a:spcAft>
              <a:buClr>
                <a:schemeClr val="bg1"/>
              </a:buClr>
              <a:buSzPct val="100000"/>
              <a:buFont typeface="+mj-lt"/>
              <a:buAutoNum type="arabicPeriod"/>
              <a:tabLst>
                <a:tab pos="5029200" algn="r"/>
              </a:tabLst>
              <a:defRPr/>
            </a:pPr>
            <a:endParaRPr lang="en-US" altLang="en-US" sz="900" spc="150" dirty="0">
              <a:latin typeface="Helvetica"/>
              <a:cs typeface="Helvetica"/>
            </a:endParaRPr>
          </a:p>
        </p:txBody>
      </p:sp>
      <p:sp>
        <p:nvSpPr>
          <p:cNvPr id="2" name="Title 1">
            <a:extLst>
              <a:ext uri="{FF2B5EF4-FFF2-40B4-BE49-F238E27FC236}">
                <a16:creationId xmlns:a16="http://schemas.microsoft.com/office/drawing/2014/main" id="{185B68C2-51C9-AFEC-E9B4-C42C8BA11FFC}"/>
              </a:ext>
            </a:extLst>
          </p:cNvPr>
          <p:cNvSpPr>
            <a:spLocks noGrp="1"/>
          </p:cNvSpPr>
          <p:nvPr>
            <p:ph type="title"/>
          </p:nvPr>
        </p:nvSpPr>
        <p:spPr>
          <a:xfrm>
            <a:off x="822960" y="365760"/>
            <a:ext cx="7520940" cy="548640"/>
          </a:xfrm>
        </p:spPr>
        <p:txBody>
          <a:bodyPr vert="horz" lIns="91440" tIns="45720" rIns="91440" bIns="45720" rtlCol="0" anchor="ctr">
            <a:normAutofit/>
          </a:bodyPr>
          <a:lstStyle/>
          <a:p>
            <a:r>
              <a:rPr lang="en-US" dirty="0"/>
              <a:t>Table of contents</a:t>
            </a:r>
          </a:p>
        </p:txBody>
      </p:sp>
      <p:pic>
        <p:nvPicPr>
          <p:cNvPr id="4" name="Picture 3">
            <a:extLst>
              <a:ext uri="{FF2B5EF4-FFF2-40B4-BE49-F238E27FC236}">
                <a16:creationId xmlns:a16="http://schemas.microsoft.com/office/drawing/2014/main" id="{371F25EB-E2D1-D5ED-F6B3-4B13E9524A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27374" y="1451111"/>
            <a:ext cx="3589683" cy="3589683"/>
          </a:xfrm>
          <a:prstGeom prst="rect">
            <a:avLst/>
          </a:prstGeom>
        </p:spPr>
      </p:pic>
    </p:spTree>
    <p:extLst>
      <p:ext uri="{BB962C8B-B14F-4D97-AF65-F5344CB8AC3E}">
        <p14:creationId xmlns:p14="http://schemas.microsoft.com/office/powerpoint/2010/main" val="311584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497" y="278604"/>
            <a:ext cx="4029161" cy="548640"/>
          </a:xfrm>
        </p:spPr>
        <p:txBody>
          <a:bodyPr/>
          <a:lstStyle/>
          <a:p>
            <a:r>
              <a:rPr lang="en-US" sz="2400" dirty="0"/>
              <a:t>TERRITORY STRATEGY PLACEMAT</a:t>
            </a: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0" y="168204"/>
            <a:ext cx="807623" cy="769441"/>
          </a:xfrm>
          <a:prstGeom prst="rect">
            <a:avLst/>
          </a:prstGeom>
          <a:noFill/>
        </p:spPr>
        <p:txBody>
          <a:bodyPr wrap="square" rtlCol="0">
            <a:spAutoFit/>
          </a:bodyPr>
          <a:lstStyle/>
          <a:p>
            <a:r>
              <a:rPr lang="es-ES" sz="4400" b="1" dirty="0">
                <a:solidFill>
                  <a:srgbClr val="FFFFFF"/>
                </a:solidFill>
                <a:latin typeface="Helvetica"/>
                <a:cs typeface="Helvetica"/>
              </a:rPr>
              <a:t>10</a:t>
            </a:r>
          </a:p>
        </p:txBody>
      </p:sp>
      <p:grpSp>
        <p:nvGrpSpPr>
          <p:cNvPr id="7" name="Group 3">
            <a:extLst>
              <a:ext uri="{FF2B5EF4-FFF2-40B4-BE49-F238E27FC236}">
                <a16:creationId xmlns:a16="http://schemas.microsoft.com/office/drawing/2014/main" id="{FCB5AB06-A1BF-6007-BACC-BDADADB3004A}"/>
              </a:ext>
            </a:extLst>
          </p:cNvPr>
          <p:cNvGrpSpPr/>
          <p:nvPr/>
        </p:nvGrpSpPr>
        <p:grpSpPr>
          <a:xfrm>
            <a:off x="662012" y="2553427"/>
            <a:ext cx="2206455" cy="1345888"/>
            <a:chOff x="0" y="-9525"/>
            <a:chExt cx="5883878" cy="3589035"/>
          </a:xfrm>
        </p:grpSpPr>
        <p:sp>
          <p:nvSpPr>
            <p:cNvPr id="12" name="TextBox 4">
              <a:extLst>
                <a:ext uri="{FF2B5EF4-FFF2-40B4-BE49-F238E27FC236}">
                  <a16:creationId xmlns:a16="http://schemas.microsoft.com/office/drawing/2014/main" id="{F7DD4AFE-23ED-3DCC-4864-6C42EE0B2859}"/>
                </a:ext>
              </a:extLst>
            </p:cNvPr>
            <p:cNvSpPr txBox="1"/>
            <p:nvPr/>
          </p:nvSpPr>
          <p:spPr>
            <a:xfrm>
              <a:off x="0" y="-9525"/>
              <a:ext cx="5883878" cy="383696"/>
            </a:xfrm>
            <a:prstGeom prst="rect">
              <a:avLst/>
            </a:prstGeom>
          </p:spPr>
          <p:txBody>
            <a:bodyPr lIns="0" tIns="0" rIns="0" bIns="0" rtlCol="0" anchor="t">
              <a:spAutoFit/>
            </a:bodyPr>
            <a:lstStyle/>
            <a:p>
              <a:pPr algn="ctr">
                <a:lnSpc>
                  <a:spcPts val="1226"/>
                </a:lnSpc>
              </a:pPr>
              <a:r>
                <a:rPr lang="en-US" sz="973" spc="28" dirty="0">
                  <a:solidFill>
                    <a:srgbClr val="0B365F"/>
                  </a:solidFill>
                  <a:latin typeface="League Spartan"/>
                </a:rPr>
                <a:t>OUR PURPOSE</a:t>
              </a:r>
            </a:p>
          </p:txBody>
        </p:sp>
        <p:sp>
          <p:nvSpPr>
            <p:cNvPr id="13" name="TextBox 5">
              <a:extLst>
                <a:ext uri="{FF2B5EF4-FFF2-40B4-BE49-F238E27FC236}">
                  <a16:creationId xmlns:a16="http://schemas.microsoft.com/office/drawing/2014/main" id="{C52B8080-82E9-E13D-C17B-DC4690B04DFA}"/>
                </a:ext>
              </a:extLst>
            </p:cNvPr>
            <p:cNvSpPr txBox="1"/>
            <p:nvPr/>
          </p:nvSpPr>
          <p:spPr>
            <a:xfrm>
              <a:off x="0" y="614595"/>
              <a:ext cx="5755715" cy="2964915"/>
            </a:xfrm>
            <a:prstGeom prst="rect">
              <a:avLst/>
            </a:prstGeom>
          </p:spPr>
          <p:txBody>
            <a:bodyPr lIns="0" tIns="0" rIns="0" bIns="0" rtlCol="0" anchor="t">
              <a:spAutoFit/>
            </a:bodyPr>
            <a:lstStyle/>
            <a:p>
              <a:pPr>
                <a:lnSpc>
                  <a:spcPts val="1100"/>
                </a:lnSpc>
              </a:pPr>
              <a:r>
                <a:rPr lang="en-US" sz="900" spc="9" dirty="0">
                  <a:solidFill>
                    <a:srgbClr val="91152B"/>
                  </a:solidFill>
                  <a:latin typeface="Montserrat Classic"/>
                </a:rPr>
                <a:t>We seek to give glory to God and make the Kingdom of Christ present in the hearts of all people and in society, by our sanctification in the state and condition of life to which God has called us, and by personal and communal apostolic action. (</a:t>
              </a:r>
              <a:r>
                <a:rPr lang="en-US" sz="900" u="sng" spc="9" dirty="0">
                  <a:solidFill>
                    <a:srgbClr val="91152B"/>
                  </a:solidFill>
                  <a:latin typeface="Montserrat Classic"/>
                </a:rPr>
                <a:t>SRCF 7</a:t>
              </a:r>
              <a:r>
                <a:rPr lang="en-US" sz="900" spc="9" dirty="0">
                  <a:solidFill>
                    <a:srgbClr val="91152B"/>
                  </a:solidFill>
                  <a:latin typeface="Montserrat Classic"/>
                </a:rPr>
                <a:t>)</a:t>
              </a:r>
            </a:p>
            <a:p>
              <a:pPr>
                <a:lnSpc>
                  <a:spcPts val="1100"/>
                </a:lnSpc>
              </a:pPr>
              <a:endParaRPr lang="en-US" sz="636" spc="9" dirty="0">
                <a:solidFill>
                  <a:srgbClr val="91152B"/>
                </a:solidFill>
                <a:latin typeface="Montserrat Classic"/>
              </a:endParaRPr>
            </a:p>
          </p:txBody>
        </p:sp>
      </p:grpSp>
      <p:grpSp>
        <p:nvGrpSpPr>
          <p:cNvPr id="14" name="Group 6">
            <a:extLst>
              <a:ext uri="{FF2B5EF4-FFF2-40B4-BE49-F238E27FC236}">
                <a16:creationId xmlns:a16="http://schemas.microsoft.com/office/drawing/2014/main" id="{E96C8C60-938B-0872-6838-859417E8EE71}"/>
              </a:ext>
            </a:extLst>
          </p:cNvPr>
          <p:cNvGrpSpPr/>
          <p:nvPr/>
        </p:nvGrpSpPr>
        <p:grpSpPr>
          <a:xfrm>
            <a:off x="589877" y="4375595"/>
            <a:ext cx="2493370" cy="1446565"/>
            <a:chOff x="-1" y="77359"/>
            <a:chExt cx="5913605" cy="3857506"/>
          </a:xfrm>
        </p:grpSpPr>
        <p:sp>
          <p:nvSpPr>
            <p:cNvPr id="15" name="TextBox 7">
              <a:extLst>
                <a:ext uri="{FF2B5EF4-FFF2-40B4-BE49-F238E27FC236}">
                  <a16:creationId xmlns:a16="http://schemas.microsoft.com/office/drawing/2014/main" id="{1AAF6F58-5445-DE01-D472-C8FF2811D3C5}"/>
                </a:ext>
              </a:extLst>
            </p:cNvPr>
            <p:cNvSpPr txBox="1"/>
            <p:nvPr/>
          </p:nvSpPr>
          <p:spPr>
            <a:xfrm>
              <a:off x="29726" y="77359"/>
              <a:ext cx="5883878" cy="382669"/>
            </a:xfrm>
            <a:prstGeom prst="rect">
              <a:avLst/>
            </a:prstGeom>
          </p:spPr>
          <p:txBody>
            <a:bodyPr lIns="0" tIns="0" rIns="0" bIns="0" rtlCol="0" anchor="t">
              <a:spAutoFit/>
            </a:bodyPr>
            <a:lstStyle/>
            <a:p>
              <a:pPr algn="ctr">
                <a:lnSpc>
                  <a:spcPts val="1212"/>
                </a:lnSpc>
              </a:pPr>
              <a:r>
                <a:rPr lang="en-US" sz="962" spc="28" dirty="0">
                  <a:solidFill>
                    <a:srgbClr val="0B365F"/>
                  </a:solidFill>
                  <a:latin typeface="League Spartan"/>
                </a:rPr>
                <a:t>OUR MISSION</a:t>
              </a:r>
            </a:p>
          </p:txBody>
        </p:sp>
        <p:sp>
          <p:nvSpPr>
            <p:cNvPr id="16" name="TextBox 8">
              <a:extLst>
                <a:ext uri="{FF2B5EF4-FFF2-40B4-BE49-F238E27FC236}">
                  <a16:creationId xmlns:a16="http://schemas.microsoft.com/office/drawing/2014/main" id="{590C2F33-7B85-53C7-F894-E7EF1ACF188A}"/>
                </a:ext>
              </a:extLst>
            </p:cNvPr>
            <p:cNvSpPr txBox="1"/>
            <p:nvPr/>
          </p:nvSpPr>
          <p:spPr>
            <a:xfrm>
              <a:off x="-1" y="593607"/>
              <a:ext cx="5803528" cy="3341258"/>
            </a:xfrm>
            <a:prstGeom prst="rect">
              <a:avLst/>
            </a:prstGeom>
          </p:spPr>
          <p:txBody>
            <a:bodyPr wrap="square" lIns="0" tIns="0" rIns="0" bIns="0" rtlCol="0" anchor="t">
              <a:spAutoFit/>
            </a:bodyPr>
            <a:lstStyle/>
            <a:p>
              <a:pPr>
                <a:lnSpc>
                  <a:spcPts val="1104"/>
                </a:lnSpc>
              </a:pPr>
              <a:r>
                <a:rPr lang="en-US" sz="900" spc="9" dirty="0">
                  <a:solidFill>
                    <a:srgbClr val="91152B"/>
                  </a:solidFill>
                  <a:latin typeface="Montserrat Classic"/>
                </a:rPr>
                <a:t>To fulfill our mission, we seek to make present the mystery of Christ who goes out to people, reveals the love of his heart to them, gathers them together and forms them as apostles and Christian leaders, sends them out and accompanies them as they collaborate in the evangelization of people and of society.  </a:t>
              </a:r>
            </a:p>
            <a:p>
              <a:pPr>
                <a:lnSpc>
                  <a:spcPts val="1104"/>
                </a:lnSpc>
              </a:pPr>
              <a:r>
                <a:rPr lang="en-US" sz="900" spc="9" dirty="0">
                  <a:solidFill>
                    <a:srgbClr val="91152B"/>
                  </a:solidFill>
                  <a:latin typeface="Montserrat Classic"/>
                </a:rPr>
                <a:t>(</a:t>
              </a:r>
              <a:r>
                <a:rPr lang="en-US" sz="900" u="sng" spc="9" dirty="0">
                  <a:solidFill>
                    <a:srgbClr val="91152B"/>
                  </a:solidFill>
                  <a:latin typeface="Montserrat Classic"/>
                </a:rPr>
                <a:t>SRCF 8</a:t>
              </a:r>
              <a:r>
                <a:rPr lang="en-US" sz="900" spc="9" dirty="0">
                  <a:solidFill>
                    <a:srgbClr val="91152B"/>
                  </a:solidFill>
                  <a:latin typeface="Montserrat Classic"/>
                </a:rPr>
                <a:t>)</a:t>
              </a:r>
            </a:p>
            <a:p>
              <a:pPr>
                <a:lnSpc>
                  <a:spcPts val="1104"/>
                </a:lnSpc>
              </a:pPr>
              <a:endParaRPr lang="en-US" sz="638" spc="9" dirty="0">
                <a:solidFill>
                  <a:srgbClr val="91152B"/>
                </a:solidFill>
                <a:latin typeface="Montserrat Classic"/>
              </a:endParaRPr>
            </a:p>
          </p:txBody>
        </p:sp>
      </p:grpSp>
      <p:grpSp>
        <p:nvGrpSpPr>
          <p:cNvPr id="17" name="Group 9">
            <a:extLst>
              <a:ext uri="{FF2B5EF4-FFF2-40B4-BE49-F238E27FC236}">
                <a16:creationId xmlns:a16="http://schemas.microsoft.com/office/drawing/2014/main" id="{ECF9F890-4C13-6B47-E0C5-E9E30B213AB1}"/>
              </a:ext>
            </a:extLst>
          </p:cNvPr>
          <p:cNvGrpSpPr/>
          <p:nvPr/>
        </p:nvGrpSpPr>
        <p:grpSpPr>
          <a:xfrm>
            <a:off x="3511101" y="2553427"/>
            <a:ext cx="2440684" cy="1525300"/>
            <a:chOff x="0" y="-9525"/>
            <a:chExt cx="5837561" cy="4067462"/>
          </a:xfrm>
        </p:grpSpPr>
        <p:sp>
          <p:nvSpPr>
            <p:cNvPr id="18" name="TextBox 10">
              <a:extLst>
                <a:ext uri="{FF2B5EF4-FFF2-40B4-BE49-F238E27FC236}">
                  <a16:creationId xmlns:a16="http://schemas.microsoft.com/office/drawing/2014/main" id="{56E90F1D-0924-8702-2D12-C223E6C0A89F}"/>
                </a:ext>
              </a:extLst>
            </p:cNvPr>
            <p:cNvSpPr txBox="1"/>
            <p:nvPr/>
          </p:nvSpPr>
          <p:spPr>
            <a:xfrm>
              <a:off x="0" y="-9525"/>
              <a:ext cx="5837561" cy="383352"/>
            </a:xfrm>
            <a:prstGeom prst="rect">
              <a:avLst/>
            </a:prstGeom>
          </p:spPr>
          <p:txBody>
            <a:bodyPr lIns="0" tIns="0" rIns="0" bIns="0" rtlCol="0" anchor="t">
              <a:spAutoFit/>
            </a:bodyPr>
            <a:lstStyle/>
            <a:p>
              <a:pPr algn="ctr">
                <a:lnSpc>
                  <a:spcPts val="1222"/>
                </a:lnSpc>
              </a:pPr>
              <a:r>
                <a:rPr lang="en-US" sz="970" spc="28">
                  <a:solidFill>
                    <a:srgbClr val="0B365F"/>
                  </a:solidFill>
                  <a:latin typeface="League Spartan"/>
                </a:rPr>
                <a:t>OUR BELIEFS</a:t>
              </a:r>
            </a:p>
          </p:txBody>
        </p:sp>
        <p:sp>
          <p:nvSpPr>
            <p:cNvPr id="19" name="TextBox 11">
              <a:extLst>
                <a:ext uri="{FF2B5EF4-FFF2-40B4-BE49-F238E27FC236}">
                  <a16:creationId xmlns:a16="http://schemas.microsoft.com/office/drawing/2014/main" id="{4E01B2AD-AE38-EE27-DC45-93243B588358}"/>
                </a:ext>
              </a:extLst>
            </p:cNvPr>
            <p:cNvSpPr txBox="1"/>
            <p:nvPr/>
          </p:nvSpPr>
          <p:spPr>
            <a:xfrm>
              <a:off x="0" y="622640"/>
              <a:ext cx="5710407" cy="3435297"/>
            </a:xfrm>
            <a:prstGeom prst="rect">
              <a:avLst/>
            </a:prstGeom>
          </p:spPr>
          <p:txBody>
            <a:bodyPr lIns="0" tIns="0" rIns="0" bIns="0" rtlCol="0" anchor="t">
              <a:spAutoFit/>
            </a:bodyPr>
            <a:lstStyle/>
            <a:p>
              <a:pPr marL="137797" lvl="1" indent="-68898">
                <a:lnSpc>
                  <a:spcPts val="1104"/>
                </a:lnSpc>
                <a:buFont typeface="Arial"/>
                <a:buChar char="•"/>
              </a:pPr>
              <a:r>
                <a:rPr lang="en-US" sz="900" spc="9" dirty="0">
                  <a:solidFill>
                    <a:srgbClr val="91152B"/>
                  </a:solidFill>
                  <a:latin typeface="Montserrat Classic"/>
                </a:rPr>
                <a:t>We believe in the transforming power of our charism given to us by the Holy Spirit to build the Kingdom.</a:t>
              </a:r>
            </a:p>
            <a:p>
              <a:pPr marL="137797" lvl="1" indent="-68898">
                <a:lnSpc>
                  <a:spcPts val="1104"/>
                </a:lnSpc>
                <a:buFont typeface="Arial"/>
                <a:buChar char="•"/>
              </a:pPr>
              <a:r>
                <a:rPr lang="en-US" sz="900" spc="9" dirty="0">
                  <a:solidFill>
                    <a:srgbClr val="91152B"/>
                  </a:solidFill>
                  <a:latin typeface="Montserrat Classic"/>
                </a:rPr>
                <a:t>We believe in the potential of each member to live that charism as an apostle.</a:t>
              </a:r>
            </a:p>
            <a:p>
              <a:pPr marL="137797" lvl="1" indent="-68898">
                <a:lnSpc>
                  <a:spcPts val="1104"/>
                </a:lnSpc>
                <a:buFont typeface="Arial"/>
                <a:buChar char="•"/>
              </a:pPr>
              <a:r>
                <a:rPr lang="en-US" sz="900" spc="9" dirty="0">
                  <a:solidFill>
                    <a:srgbClr val="91152B"/>
                  </a:solidFill>
                  <a:latin typeface="Montserrat Classic"/>
                </a:rPr>
                <a:t>We believe that by collaborating we can make a bigger impact on the mission.</a:t>
              </a:r>
            </a:p>
            <a:p>
              <a:pPr>
                <a:lnSpc>
                  <a:spcPts val="819"/>
                </a:lnSpc>
              </a:pPr>
              <a:endParaRPr lang="en-US" sz="900" spc="9" dirty="0">
                <a:solidFill>
                  <a:srgbClr val="91152B"/>
                </a:solidFill>
                <a:latin typeface="Montserrat Classic"/>
              </a:endParaRPr>
            </a:p>
            <a:p>
              <a:pPr>
                <a:lnSpc>
                  <a:spcPts val="819"/>
                </a:lnSpc>
              </a:pPr>
              <a:endParaRPr lang="en-US" sz="900" spc="9" dirty="0">
                <a:solidFill>
                  <a:srgbClr val="91152B"/>
                </a:solidFill>
                <a:latin typeface="Montserrat Classic"/>
              </a:endParaRPr>
            </a:p>
            <a:p>
              <a:pPr>
                <a:lnSpc>
                  <a:spcPts val="819"/>
                </a:lnSpc>
              </a:pPr>
              <a:endParaRPr lang="en-US" sz="638" spc="9" dirty="0">
                <a:solidFill>
                  <a:srgbClr val="91152B"/>
                </a:solidFill>
                <a:latin typeface="Montserrat Classic"/>
              </a:endParaRPr>
            </a:p>
          </p:txBody>
        </p:sp>
      </p:grpSp>
      <p:pic>
        <p:nvPicPr>
          <p:cNvPr id="20" name="Picture 12">
            <a:extLst>
              <a:ext uri="{FF2B5EF4-FFF2-40B4-BE49-F238E27FC236}">
                <a16:creationId xmlns:a16="http://schemas.microsoft.com/office/drawing/2014/main" id="{C368980E-7944-123B-167F-D0E2CFA29341}"/>
              </a:ext>
            </a:extLst>
          </p:cNvPr>
          <p:cNvPicPr>
            <a:picLocks noChangeAspect="1"/>
          </p:cNvPicPr>
          <p:nvPr/>
        </p:nvPicPr>
        <p:blipFill>
          <a:blip r:embed="rId3"/>
          <a:srcRect/>
          <a:stretch>
            <a:fillRect/>
          </a:stretch>
        </p:blipFill>
        <p:spPr>
          <a:xfrm>
            <a:off x="1503748" y="1926137"/>
            <a:ext cx="522983" cy="522983"/>
          </a:xfrm>
          <a:prstGeom prst="rect">
            <a:avLst/>
          </a:prstGeom>
        </p:spPr>
      </p:pic>
      <p:pic>
        <p:nvPicPr>
          <p:cNvPr id="21" name="Picture 13">
            <a:extLst>
              <a:ext uri="{FF2B5EF4-FFF2-40B4-BE49-F238E27FC236}">
                <a16:creationId xmlns:a16="http://schemas.microsoft.com/office/drawing/2014/main" id="{658D7EAC-CA37-F388-4F8C-7AC6CC17FEB2}"/>
              </a:ext>
            </a:extLst>
          </p:cNvPr>
          <p:cNvPicPr>
            <a:picLocks noChangeAspect="1"/>
          </p:cNvPicPr>
          <p:nvPr/>
        </p:nvPicPr>
        <p:blipFill>
          <a:blip r:embed="rId4"/>
          <a:srcRect/>
          <a:stretch>
            <a:fillRect/>
          </a:stretch>
        </p:blipFill>
        <p:spPr>
          <a:xfrm>
            <a:off x="1157694" y="3402528"/>
            <a:ext cx="1294882" cy="1294882"/>
          </a:xfrm>
          <a:prstGeom prst="rect">
            <a:avLst/>
          </a:prstGeom>
        </p:spPr>
      </p:pic>
      <p:pic>
        <p:nvPicPr>
          <p:cNvPr id="22" name="Picture 14">
            <a:extLst>
              <a:ext uri="{FF2B5EF4-FFF2-40B4-BE49-F238E27FC236}">
                <a16:creationId xmlns:a16="http://schemas.microsoft.com/office/drawing/2014/main" id="{0B7A2209-5D7F-6D0B-C217-4F6A12432381}"/>
              </a:ext>
            </a:extLst>
          </p:cNvPr>
          <p:cNvPicPr>
            <a:picLocks noChangeAspect="1"/>
          </p:cNvPicPr>
          <p:nvPr/>
        </p:nvPicPr>
        <p:blipFill>
          <a:blip r:embed="rId5"/>
          <a:srcRect l="16110" r="19463" b="48617"/>
          <a:stretch>
            <a:fillRect/>
          </a:stretch>
        </p:blipFill>
        <p:spPr>
          <a:xfrm>
            <a:off x="4492757" y="2019861"/>
            <a:ext cx="493594" cy="480807"/>
          </a:xfrm>
          <a:prstGeom prst="rect">
            <a:avLst/>
          </a:prstGeom>
        </p:spPr>
      </p:pic>
      <p:pic>
        <p:nvPicPr>
          <p:cNvPr id="23" name="Picture 15">
            <a:extLst>
              <a:ext uri="{FF2B5EF4-FFF2-40B4-BE49-F238E27FC236}">
                <a16:creationId xmlns:a16="http://schemas.microsoft.com/office/drawing/2014/main" id="{54281725-A2ED-B21F-0027-3628337A670D}"/>
              </a:ext>
            </a:extLst>
          </p:cNvPr>
          <p:cNvPicPr>
            <a:picLocks noChangeAspect="1"/>
          </p:cNvPicPr>
          <p:nvPr/>
        </p:nvPicPr>
        <p:blipFill>
          <a:blip r:embed="rId6"/>
          <a:srcRect/>
          <a:stretch>
            <a:fillRect/>
          </a:stretch>
        </p:blipFill>
        <p:spPr>
          <a:xfrm rot="21400629">
            <a:off x="4538055" y="4078221"/>
            <a:ext cx="386777" cy="455701"/>
          </a:xfrm>
          <a:prstGeom prst="rect">
            <a:avLst/>
          </a:prstGeom>
        </p:spPr>
      </p:pic>
      <p:pic>
        <p:nvPicPr>
          <p:cNvPr id="24" name="Picture 16">
            <a:extLst>
              <a:ext uri="{FF2B5EF4-FFF2-40B4-BE49-F238E27FC236}">
                <a16:creationId xmlns:a16="http://schemas.microsoft.com/office/drawing/2014/main" id="{30A67027-1C3F-797D-4DA6-856FF8ED1ED5}"/>
              </a:ext>
            </a:extLst>
          </p:cNvPr>
          <p:cNvPicPr>
            <a:picLocks noChangeAspect="1"/>
          </p:cNvPicPr>
          <p:nvPr/>
        </p:nvPicPr>
        <p:blipFill>
          <a:blip r:embed="rId7"/>
          <a:srcRect/>
          <a:stretch>
            <a:fillRect/>
          </a:stretch>
        </p:blipFill>
        <p:spPr>
          <a:xfrm>
            <a:off x="7151370" y="2042665"/>
            <a:ext cx="409264" cy="409264"/>
          </a:xfrm>
          <a:prstGeom prst="rect">
            <a:avLst/>
          </a:prstGeom>
        </p:spPr>
      </p:pic>
      <p:pic>
        <p:nvPicPr>
          <p:cNvPr id="25" name="Picture 17">
            <a:extLst>
              <a:ext uri="{FF2B5EF4-FFF2-40B4-BE49-F238E27FC236}">
                <a16:creationId xmlns:a16="http://schemas.microsoft.com/office/drawing/2014/main" id="{F6FBF8C0-098D-6514-716F-FF51E9557E17}"/>
              </a:ext>
            </a:extLst>
          </p:cNvPr>
          <p:cNvPicPr>
            <a:picLocks noChangeAspect="1"/>
          </p:cNvPicPr>
          <p:nvPr/>
        </p:nvPicPr>
        <p:blipFill>
          <a:blip r:embed="rId8"/>
          <a:srcRect t="13674" b="13674"/>
          <a:stretch>
            <a:fillRect/>
          </a:stretch>
        </p:blipFill>
        <p:spPr>
          <a:xfrm>
            <a:off x="7235170" y="3419825"/>
            <a:ext cx="480887" cy="367758"/>
          </a:xfrm>
          <a:prstGeom prst="rect">
            <a:avLst/>
          </a:prstGeom>
        </p:spPr>
      </p:pic>
      <p:pic>
        <p:nvPicPr>
          <p:cNvPr id="28" name="Picture 20">
            <a:extLst>
              <a:ext uri="{FF2B5EF4-FFF2-40B4-BE49-F238E27FC236}">
                <a16:creationId xmlns:a16="http://schemas.microsoft.com/office/drawing/2014/main" id="{47B6E48D-3770-E8E9-2B4A-DDF3349BD345}"/>
              </a:ext>
            </a:extLst>
          </p:cNvPr>
          <p:cNvPicPr>
            <a:picLocks noChangeAspect="1"/>
          </p:cNvPicPr>
          <p:nvPr/>
        </p:nvPicPr>
        <p:blipFill rotWithShape="1">
          <a:blip r:embed="rId9"/>
          <a:srcRect t="53623" b="33303"/>
          <a:stretch/>
        </p:blipFill>
        <p:spPr>
          <a:xfrm>
            <a:off x="464295" y="6311310"/>
            <a:ext cx="7790726" cy="342593"/>
          </a:xfrm>
          <a:prstGeom prst="rect">
            <a:avLst/>
          </a:prstGeom>
        </p:spPr>
      </p:pic>
      <p:sp>
        <p:nvSpPr>
          <p:cNvPr id="29" name="TextBox 21">
            <a:extLst>
              <a:ext uri="{FF2B5EF4-FFF2-40B4-BE49-F238E27FC236}">
                <a16:creationId xmlns:a16="http://schemas.microsoft.com/office/drawing/2014/main" id="{79527965-8112-FF08-0D9B-FD394DADE577}"/>
              </a:ext>
            </a:extLst>
          </p:cNvPr>
          <p:cNvSpPr txBox="1"/>
          <p:nvPr/>
        </p:nvSpPr>
        <p:spPr>
          <a:xfrm>
            <a:off x="6596033" y="3872940"/>
            <a:ext cx="1638792" cy="143757"/>
          </a:xfrm>
          <a:prstGeom prst="rect">
            <a:avLst/>
          </a:prstGeom>
        </p:spPr>
        <p:txBody>
          <a:bodyPr lIns="0" tIns="0" rIns="0" bIns="0" rtlCol="0" anchor="t">
            <a:spAutoFit/>
          </a:bodyPr>
          <a:lstStyle/>
          <a:p>
            <a:pPr algn="ctr">
              <a:lnSpc>
                <a:spcPts val="1222"/>
              </a:lnSpc>
            </a:pPr>
            <a:r>
              <a:rPr lang="en-US" sz="970" spc="28" dirty="0">
                <a:solidFill>
                  <a:srgbClr val="0B365F"/>
                </a:solidFill>
                <a:latin typeface="League Spartan"/>
              </a:rPr>
              <a:t>OUR PRIORITIES</a:t>
            </a:r>
          </a:p>
        </p:txBody>
      </p:sp>
      <p:sp>
        <p:nvSpPr>
          <p:cNvPr id="30" name="TextBox 22">
            <a:extLst>
              <a:ext uri="{FF2B5EF4-FFF2-40B4-BE49-F238E27FC236}">
                <a16:creationId xmlns:a16="http://schemas.microsoft.com/office/drawing/2014/main" id="{10ED5E99-EF7E-4CFE-2863-8A6E10711ABA}"/>
              </a:ext>
            </a:extLst>
          </p:cNvPr>
          <p:cNvSpPr txBox="1"/>
          <p:nvPr/>
        </p:nvSpPr>
        <p:spPr>
          <a:xfrm>
            <a:off x="5669167" y="4132156"/>
            <a:ext cx="146802" cy="141962"/>
          </a:xfrm>
          <a:prstGeom prst="rect">
            <a:avLst/>
          </a:prstGeom>
        </p:spPr>
        <p:txBody>
          <a:bodyPr lIns="0" tIns="0" rIns="0" bIns="0" rtlCol="0" anchor="t">
            <a:spAutoFit/>
          </a:bodyPr>
          <a:lstStyle/>
          <a:p>
            <a:pPr algn="ctr">
              <a:lnSpc>
                <a:spcPts val="1218"/>
              </a:lnSpc>
            </a:pPr>
            <a:endParaRPr sz="900"/>
          </a:p>
        </p:txBody>
      </p:sp>
      <p:sp>
        <p:nvSpPr>
          <p:cNvPr id="31" name="TextBox 23">
            <a:extLst>
              <a:ext uri="{FF2B5EF4-FFF2-40B4-BE49-F238E27FC236}">
                <a16:creationId xmlns:a16="http://schemas.microsoft.com/office/drawing/2014/main" id="{FAD33783-F263-2411-B159-35BA203688D8}"/>
              </a:ext>
            </a:extLst>
          </p:cNvPr>
          <p:cNvSpPr txBox="1"/>
          <p:nvPr/>
        </p:nvSpPr>
        <p:spPr>
          <a:xfrm>
            <a:off x="6373380" y="4037622"/>
            <a:ext cx="2256792" cy="2057679"/>
          </a:xfrm>
          <a:prstGeom prst="rect">
            <a:avLst/>
          </a:prstGeom>
        </p:spPr>
        <p:txBody>
          <a:bodyPr wrap="square" lIns="0" tIns="0" rIns="0" bIns="0" rtlCol="0" anchor="t">
            <a:spAutoFit/>
          </a:bodyPr>
          <a:lstStyle/>
          <a:p>
            <a:pPr marL="171450" indent="-171450">
              <a:lnSpc>
                <a:spcPts val="1104"/>
              </a:lnSpc>
              <a:buFont typeface="+mj-lt"/>
              <a:buAutoNum type="arabicPeriod"/>
            </a:pPr>
            <a:r>
              <a:rPr lang="en-US" sz="900" spc="9" dirty="0">
                <a:solidFill>
                  <a:srgbClr val="91152B"/>
                </a:solidFill>
                <a:latin typeface="Montserrat Classic"/>
              </a:rPr>
              <a:t>Form the formators. (</a:t>
            </a:r>
            <a:r>
              <a:rPr lang="en-US" sz="900" u="sng" spc="9" dirty="0">
                <a:solidFill>
                  <a:srgbClr val="91152B"/>
                </a:solidFill>
                <a:latin typeface="Montserrat Classic"/>
              </a:rPr>
              <a:t>SRCF 30, 36</a:t>
            </a:r>
            <a:r>
              <a:rPr lang="en-US" sz="900" spc="9" dirty="0">
                <a:solidFill>
                  <a:srgbClr val="91152B"/>
                </a:solidFill>
                <a:latin typeface="Montserrat Classic"/>
              </a:rPr>
              <a:t>)</a:t>
            </a:r>
          </a:p>
          <a:p>
            <a:pPr marL="171450" indent="-171450">
              <a:lnSpc>
                <a:spcPts val="1104"/>
              </a:lnSpc>
              <a:buFont typeface="+mj-lt"/>
              <a:buAutoNum type="arabicPeriod"/>
            </a:pPr>
            <a:r>
              <a:rPr lang="en-US" sz="900" spc="9" dirty="0">
                <a:solidFill>
                  <a:srgbClr val="91152B"/>
                </a:solidFill>
                <a:latin typeface="Montserrat Classic"/>
              </a:rPr>
              <a:t>Promote communion through healthy collaboration and communication, vertically and horizontally. (</a:t>
            </a:r>
            <a:r>
              <a:rPr lang="en-US" sz="900" u="sng" spc="9" dirty="0">
                <a:solidFill>
                  <a:srgbClr val="91152B"/>
                </a:solidFill>
                <a:latin typeface="Montserrat Classic"/>
              </a:rPr>
              <a:t>SRCF 28-29</a:t>
            </a:r>
            <a:r>
              <a:rPr lang="en-US" sz="900" spc="9" dirty="0">
                <a:solidFill>
                  <a:srgbClr val="91152B"/>
                </a:solidFill>
                <a:latin typeface="Montserrat Classic"/>
              </a:rPr>
              <a:t>)  </a:t>
            </a:r>
          </a:p>
          <a:p>
            <a:pPr marL="171450" indent="-171450">
              <a:lnSpc>
                <a:spcPts val="1104"/>
              </a:lnSpc>
              <a:buFont typeface="+mj-lt"/>
              <a:buAutoNum type="arabicPeriod"/>
            </a:pPr>
            <a:r>
              <a:rPr lang="en-US" sz="900" spc="9" dirty="0">
                <a:solidFill>
                  <a:srgbClr val="91152B"/>
                </a:solidFill>
                <a:latin typeface="Montserrat Classic"/>
              </a:rPr>
              <a:t>Secure the present and prepare for the future: vocationally,  in leadership succession, and financially. (</a:t>
            </a:r>
            <a:r>
              <a:rPr lang="en-US" sz="900" u="sng" spc="9" dirty="0">
                <a:solidFill>
                  <a:srgbClr val="91152B"/>
                </a:solidFill>
                <a:latin typeface="Montserrat Classic"/>
              </a:rPr>
              <a:t>SRCF 39</a:t>
            </a:r>
            <a:r>
              <a:rPr lang="en-US" sz="900" spc="9" dirty="0">
                <a:solidFill>
                  <a:srgbClr val="91152B"/>
                </a:solidFill>
                <a:latin typeface="Montserrat Classic"/>
              </a:rPr>
              <a:t>)</a:t>
            </a:r>
          </a:p>
          <a:p>
            <a:pPr marL="171450" indent="-171450">
              <a:lnSpc>
                <a:spcPts val="1104"/>
              </a:lnSpc>
              <a:buFont typeface="+mj-lt"/>
              <a:buAutoNum type="arabicPeriod"/>
            </a:pPr>
            <a:r>
              <a:rPr lang="en-US" sz="900" spc="9" dirty="0">
                <a:solidFill>
                  <a:srgbClr val="91152B"/>
                </a:solidFill>
                <a:latin typeface="Montserrat Classic"/>
              </a:rPr>
              <a:t>Give special attention to supporting the evangelization of men and young adults. (</a:t>
            </a:r>
            <a:r>
              <a:rPr lang="en-US" sz="900" u="sng" spc="9" dirty="0">
                <a:solidFill>
                  <a:srgbClr val="91152B"/>
                </a:solidFill>
                <a:latin typeface="Montserrat Classic"/>
              </a:rPr>
              <a:t>SRCF 33-39</a:t>
            </a:r>
            <a:r>
              <a:rPr lang="en-US" sz="900" spc="9" dirty="0">
                <a:solidFill>
                  <a:srgbClr val="91152B"/>
                </a:solidFill>
                <a:latin typeface="Montserrat Classic"/>
              </a:rPr>
              <a:t>)</a:t>
            </a:r>
          </a:p>
          <a:p>
            <a:pPr>
              <a:lnSpc>
                <a:spcPts val="801"/>
              </a:lnSpc>
            </a:pPr>
            <a:endParaRPr lang="en-US" sz="638" spc="9" dirty="0">
              <a:solidFill>
                <a:srgbClr val="91152B"/>
              </a:solidFill>
              <a:latin typeface="Montserrat Classic"/>
            </a:endParaRPr>
          </a:p>
          <a:p>
            <a:pPr>
              <a:lnSpc>
                <a:spcPts val="801"/>
              </a:lnSpc>
            </a:pPr>
            <a:endParaRPr lang="en-US" sz="638" spc="9" dirty="0">
              <a:solidFill>
                <a:srgbClr val="91152B"/>
              </a:solidFill>
              <a:latin typeface="Montserrat Classic"/>
            </a:endParaRPr>
          </a:p>
          <a:p>
            <a:pPr>
              <a:lnSpc>
                <a:spcPts val="801"/>
              </a:lnSpc>
            </a:pPr>
            <a:endParaRPr lang="en-US" sz="638" spc="9" dirty="0">
              <a:solidFill>
                <a:srgbClr val="91152B"/>
              </a:solidFill>
              <a:latin typeface="Montserrat Classic"/>
            </a:endParaRPr>
          </a:p>
          <a:p>
            <a:pPr>
              <a:lnSpc>
                <a:spcPts val="801"/>
              </a:lnSpc>
            </a:pPr>
            <a:endParaRPr lang="en-US" sz="638" spc="9" dirty="0">
              <a:solidFill>
                <a:srgbClr val="91152B"/>
              </a:solidFill>
              <a:latin typeface="Montserrat Classic"/>
            </a:endParaRPr>
          </a:p>
          <a:p>
            <a:pPr>
              <a:lnSpc>
                <a:spcPts val="801"/>
              </a:lnSpc>
            </a:pPr>
            <a:endParaRPr lang="en-US" sz="638" spc="9" dirty="0">
              <a:solidFill>
                <a:srgbClr val="91152B"/>
              </a:solidFill>
              <a:latin typeface="Montserrat Classic"/>
            </a:endParaRPr>
          </a:p>
        </p:txBody>
      </p:sp>
      <p:sp>
        <p:nvSpPr>
          <p:cNvPr id="32" name="TextBox 24">
            <a:extLst>
              <a:ext uri="{FF2B5EF4-FFF2-40B4-BE49-F238E27FC236}">
                <a16:creationId xmlns:a16="http://schemas.microsoft.com/office/drawing/2014/main" id="{FB101380-53AA-8222-AC2A-6689607D3EA7}"/>
              </a:ext>
            </a:extLst>
          </p:cNvPr>
          <p:cNvSpPr txBox="1"/>
          <p:nvPr/>
        </p:nvSpPr>
        <p:spPr>
          <a:xfrm>
            <a:off x="3768290" y="4625725"/>
            <a:ext cx="1845252" cy="143757"/>
          </a:xfrm>
          <a:prstGeom prst="rect">
            <a:avLst/>
          </a:prstGeom>
        </p:spPr>
        <p:txBody>
          <a:bodyPr lIns="0" tIns="0" rIns="0" bIns="0" rtlCol="0" anchor="t">
            <a:spAutoFit/>
          </a:bodyPr>
          <a:lstStyle/>
          <a:p>
            <a:pPr algn="ctr">
              <a:lnSpc>
                <a:spcPts val="1222"/>
              </a:lnSpc>
            </a:pPr>
            <a:r>
              <a:rPr lang="en-US" sz="970" spc="28">
                <a:solidFill>
                  <a:srgbClr val="0B365F"/>
                </a:solidFill>
                <a:latin typeface="League Spartan"/>
              </a:rPr>
              <a:t>OUR DESIRE</a:t>
            </a:r>
          </a:p>
        </p:txBody>
      </p:sp>
      <p:sp>
        <p:nvSpPr>
          <p:cNvPr id="33" name="TextBox 25">
            <a:extLst>
              <a:ext uri="{FF2B5EF4-FFF2-40B4-BE49-F238E27FC236}">
                <a16:creationId xmlns:a16="http://schemas.microsoft.com/office/drawing/2014/main" id="{B1EEC411-7777-6605-1D64-DE80EAFA5031}"/>
              </a:ext>
            </a:extLst>
          </p:cNvPr>
          <p:cNvSpPr txBox="1"/>
          <p:nvPr/>
        </p:nvSpPr>
        <p:spPr>
          <a:xfrm>
            <a:off x="3687902" y="4839006"/>
            <a:ext cx="2220852" cy="688715"/>
          </a:xfrm>
          <a:prstGeom prst="rect">
            <a:avLst/>
          </a:prstGeom>
        </p:spPr>
        <p:txBody>
          <a:bodyPr lIns="0" tIns="0" rIns="0" bIns="0" rtlCol="0" anchor="t">
            <a:spAutoFit/>
          </a:bodyPr>
          <a:lstStyle/>
          <a:p>
            <a:pPr>
              <a:lnSpc>
                <a:spcPts val="1104"/>
              </a:lnSpc>
            </a:pPr>
            <a:r>
              <a:rPr lang="en-US" sz="900" spc="9" dirty="0">
                <a:solidFill>
                  <a:srgbClr val="91152B"/>
                </a:solidFill>
                <a:latin typeface="Montserrat Classic"/>
              </a:rPr>
              <a:t>To ignite the heart of the apostle who sees the needs of the world and the Church, discerns through the lens of our charism, and steps out boldly in mission. </a:t>
            </a:r>
          </a:p>
          <a:p>
            <a:pPr>
              <a:lnSpc>
                <a:spcPts val="1104"/>
              </a:lnSpc>
            </a:pPr>
            <a:endParaRPr lang="en-US" sz="638" spc="9" dirty="0">
              <a:solidFill>
                <a:srgbClr val="91152B"/>
              </a:solidFill>
              <a:latin typeface="Montserrat Classic"/>
            </a:endParaRPr>
          </a:p>
        </p:txBody>
      </p:sp>
      <p:sp>
        <p:nvSpPr>
          <p:cNvPr id="34" name="TextBox 26">
            <a:extLst>
              <a:ext uri="{FF2B5EF4-FFF2-40B4-BE49-F238E27FC236}">
                <a16:creationId xmlns:a16="http://schemas.microsoft.com/office/drawing/2014/main" id="{52BA238E-AD5D-41DE-9F5F-ECD759472FC1}"/>
              </a:ext>
            </a:extLst>
          </p:cNvPr>
          <p:cNvSpPr txBox="1"/>
          <p:nvPr/>
        </p:nvSpPr>
        <p:spPr>
          <a:xfrm>
            <a:off x="6502046" y="2552237"/>
            <a:ext cx="1707912" cy="143757"/>
          </a:xfrm>
          <a:prstGeom prst="rect">
            <a:avLst/>
          </a:prstGeom>
        </p:spPr>
        <p:txBody>
          <a:bodyPr lIns="0" tIns="0" rIns="0" bIns="0" rtlCol="0" anchor="t">
            <a:spAutoFit/>
          </a:bodyPr>
          <a:lstStyle/>
          <a:p>
            <a:pPr algn="ctr">
              <a:lnSpc>
                <a:spcPts val="1222"/>
              </a:lnSpc>
            </a:pPr>
            <a:r>
              <a:rPr lang="en-US" sz="970" spc="28">
                <a:solidFill>
                  <a:srgbClr val="0B365F"/>
                </a:solidFill>
                <a:latin typeface="League Spartan"/>
              </a:rPr>
              <a:t>OUR STRATEGY</a:t>
            </a:r>
          </a:p>
        </p:txBody>
      </p:sp>
      <p:sp>
        <p:nvSpPr>
          <p:cNvPr id="35" name="TextBox 27">
            <a:extLst>
              <a:ext uri="{FF2B5EF4-FFF2-40B4-BE49-F238E27FC236}">
                <a16:creationId xmlns:a16="http://schemas.microsoft.com/office/drawing/2014/main" id="{4543E042-750F-2440-EFFB-F4B1A4CC2E98}"/>
              </a:ext>
            </a:extLst>
          </p:cNvPr>
          <p:cNvSpPr txBox="1"/>
          <p:nvPr/>
        </p:nvSpPr>
        <p:spPr>
          <a:xfrm>
            <a:off x="6411997" y="2824744"/>
            <a:ext cx="2218175" cy="547650"/>
          </a:xfrm>
          <a:prstGeom prst="rect">
            <a:avLst/>
          </a:prstGeom>
        </p:spPr>
        <p:txBody>
          <a:bodyPr lIns="0" tIns="0" rIns="0" bIns="0" rtlCol="0" anchor="t">
            <a:spAutoFit/>
          </a:bodyPr>
          <a:lstStyle/>
          <a:p>
            <a:pPr>
              <a:lnSpc>
                <a:spcPts val="1104"/>
              </a:lnSpc>
            </a:pPr>
            <a:r>
              <a:rPr lang="en-US" sz="900" spc="9" dirty="0">
                <a:solidFill>
                  <a:srgbClr val="91152B"/>
                </a:solidFill>
                <a:latin typeface="Montserrat Classic"/>
              </a:rPr>
              <a:t>To build and sustain localities as vibrant communities of apostles. </a:t>
            </a:r>
          </a:p>
          <a:p>
            <a:pPr>
              <a:lnSpc>
                <a:spcPts val="1104"/>
              </a:lnSpc>
            </a:pPr>
            <a:r>
              <a:rPr lang="en-US" sz="900" spc="9" dirty="0">
                <a:solidFill>
                  <a:srgbClr val="91152B"/>
                </a:solidFill>
                <a:latin typeface="Montserrat Classic"/>
              </a:rPr>
              <a:t>(</a:t>
            </a:r>
            <a:r>
              <a:rPr lang="en-US" sz="900" u="sng" spc="9" dirty="0">
                <a:solidFill>
                  <a:srgbClr val="91152B"/>
                </a:solidFill>
                <a:latin typeface="Montserrat Classic"/>
              </a:rPr>
              <a:t>SRCF 29</a:t>
            </a:r>
            <a:r>
              <a:rPr lang="en-US" sz="900" spc="9" dirty="0">
                <a:solidFill>
                  <a:srgbClr val="91152B"/>
                </a:solidFill>
                <a:latin typeface="Montserrat Classic"/>
              </a:rPr>
              <a:t>, </a:t>
            </a:r>
            <a:r>
              <a:rPr lang="en-US" sz="900" u="sng" spc="9" dirty="0" err="1">
                <a:solidFill>
                  <a:srgbClr val="91152B"/>
                </a:solidFill>
                <a:latin typeface="Montserrat Classic"/>
              </a:rPr>
              <a:t>RL</a:t>
            </a:r>
            <a:r>
              <a:rPr lang="en-US" sz="900" u="sng" spc="9" dirty="0">
                <a:solidFill>
                  <a:srgbClr val="91152B"/>
                </a:solidFill>
                <a:latin typeface="Montserrat Classic"/>
              </a:rPr>
              <a:t> 9</a:t>
            </a:r>
            <a:r>
              <a:rPr lang="en-US" sz="900" spc="9" dirty="0">
                <a:solidFill>
                  <a:srgbClr val="91152B"/>
                </a:solidFill>
                <a:latin typeface="Montserrat Classic"/>
              </a:rPr>
              <a:t>)</a:t>
            </a:r>
          </a:p>
          <a:p>
            <a:pPr>
              <a:lnSpc>
                <a:spcPts val="1104"/>
              </a:lnSpc>
            </a:pPr>
            <a:endParaRPr lang="en-US" sz="638" spc="9" dirty="0">
              <a:solidFill>
                <a:srgbClr val="91152B"/>
              </a:solidFill>
              <a:latin typeface="Montserrat Classic"/>
            </a:endParaRPr>
          </a:p>
        </p:txBody>
      </p:sp>
      <p:pic>
        <p:nvPicPr>
          <p:cNvPr id="36" name="Picture 28">
            <a:extLst>
              <a:ext uri="{FF2B5EF4-FFF2-40B4-BE49-F238E27FC236}">
                <a16:creationId xmlns:a16="http://schemas.microsoft.com/office/drawing/2014/main" id="{E160632C-F21C-9002-AF33-0B83B97FEAFD}"/>
              </a:ext>
            </a:extLst>
          </p:cNvPr>
          <p:cNvPicPr>
            <a:picLocks noChangeAspect="1"/>
          </p:cNvPicPr>
          <p:nvPr/>
        </p:nvPicPr>
        <p:blipFill>
          <a:blip r:embed="rId10"/>
          <a:srcRect/>
          <a:stretch>
            <a:fillRect/>
          </a:stretch>
        </p:blipFill>
        <p:spPr>
          <a:xfrm>
            <a:off x="464295" y="1278613"/>
            <a:ext cx="2466371" cy="539519"/>
          </a:xfrm>
          <a:prstGeom prst="rect">
            <a:avLst/>
          </a:prstGeom>
        </p:spPr>
      </p:pic>
      <p:sp>
        <p:nvSpPr>
          <p:cNvPr id="37" name="TextBox 29">
            <a:extLst>
              <a:ext uri="{FF2B5EF4-FFF2-40B4-BE49-F238E27FC236}">
                <a16:creationId xmlns:a16="http://schemas.microsoft.com/office/drawing/2014/main" id="{AFAB5DC3-5423-0FE8-3EAF-15A6FFA265B1}"/>
              </a:ext>
            </a:extLst>
          </p:cNvPr>
          <p:cNvSpPr txBox="1"/>
          <p:nvPr/>
        </p:nvSpPr>
        <p:spPr>
          <a:xfrm>
            <a:off x="4945972" y="980141"/>
            <a:ext cx="4223798" cy="230832"/>
          </a:xfrm>
          <a:prstGeom prst="rect">
            <a:avLst/>
          </a:prstGeom>
        </p:spPr>
        <p:txBody>
          <a:bodyPr wrap="square" lIns="0" tIns="0" rIns="0" bIns="0" rtlCol="0" anchor="t">
            <a:spAutoFit/>
          </a:bodyPr>
          <a:lstStyle/>
          <a:p>
            <a:pPr>
              <a:lnSpc>
                <a:spcPts val="1826"/>
              </a:lnSpc>
            </a:pPr>
            <a:r>
              <a:rPr lang="en-US" sz="1509" b="1" dirty="0">
                <a:effectLst>
                  <a:outerShdw blurRad="38100" dist="38100" dir="2700000" algn="tl">
                    <a:srgbClr val="000000">
                      <a:alpha val="43137"/>
                    </a:srgbClr>
                  </a:outerShdw>
                </a:effectLst>
                <a:latin typeface="Trajan Pro Bold"/>
              </a:rPr>
              <a:t>North American Territorial Strategy 2021-2024</a:t>
            </a:r>
          </a:p>
        </p:txBody>
      </p:sp>
    </p:spTree>
    <p:extLst>
      <p:ext uri="{BB962C8B-B14F-4D97-AF65-F5344CB8AC3E}">
        <p14:creationId xmlns:p14="http://schemas.microsoft.com/office/powerpoint/2010/main" val="348108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Content Placeholder 9" descr="Text&#10;&#10;Description automatically generated">
            <a:extLst>
              <a:ext uri="{FF2B5EF4-FFF2-40B4-BE49-F238E27FC236}">
                <a16:creationId xmlns:a16="http://schemas.microsoft.com/office/drawing/2014/main" id="{CDBEA483-4DF9-B6EE-2A3E-B4BB10CFEF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524" y="660952"/>
            <a:ext cx="8912952" cy="5536096"/>
          </a:xfrm>
        </p:spPr>
      </p:pic>
    </p:spTree>
    <p:extLst>
      <p:ext uri="{BB962C8B-B14F-4D97-AF65-F5344CB8AC3E}">
        <p14:creationId xmlns:p14="http://schemas.microsoft.com/office/powerpoint/2010/main" val="159049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p:cNvSpPr txBox="1"/>
          <p:nvPr/>
        </p:nvSpPr>
        <p:spPr>
          <a:xfrm>
            <a:off x="8151389" y="195297"/>
            <a:ext cx="689818" cy="769441"/>
          </a:xfrm>
          <a:prstGeom prst="rect">
            <a:avLst/>
          </a:prstGeom>
          <a:noFill/>
        </p:spPr>
        <p:txBody>
          <a:bodyPr wrap="square" rtlCol="0">
            <a:spAutoFit/>
          </a:bodyPr>
          <a:lstStyle/>
          <a:p>
            <a:r>
              <a:rPr lang="es-ES" sz="4400" b="1" dirty="0">
                <a:solidFill>
                  <a:schemeClr val="bg1"/>
                </a:solidFill>
                <a:latin typeface="Helvetica"/>
                <a:cs typeface="Helvetica"/>
              </a:rPr>
              <a:t>1</a:t>
            </a:r>
          </a:p>
        </p:txBody>
      </p:sp>
      <p:pic>
        <p:nvPicPr>
          <p:cNvPr id="13" name="Marcador de contenido 9"/>
          <p:cNvPicPr>
            <a:picLocks noChangeAspect="1"/>
          </p:cNvPicPr>
          <p:nvPr/>
        </p:nvPicPr>
        <p:blipFill rotWithShape="1">
          <a:blip r:embed="rId2">
            <a:alphaModFix amt="48000"/>
            <a:biLevel thresh="50000"/>
          </a:blip>
          <a:srcRect l="58011" t="10115" r="29038" b="8739"/>
          <a:stretch/>
        </p:blipFill>
        <p:spPr>
          <a:xfrm>
            <a:off x="277084" y="705596"/>
            <a:ext cx="1603498" cy="5613407"/>
          </a:xfrm>
          <a:prstGeom prst="rect">
            <a:avLst/>
          </a:prstGeom>
          <a:ln w="38100" cmpd="sng">
            <a:noFill/>
          </a:ln>
        </p:spPr>
      </p:pic>
      <p:pic>
        <p:nvPicPr>
          <p:cNvPr id="17" name="Imagen 16" descr="RC_White_Horizontal.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5" name="Rectángulo 4"/>
          <p:cNvSpPr/>
          <p:nvPr/>
        </p:nvSpPr>
        <p:spPr>
          <a:xfrm>
            <a:off x="1967077" y="1774124"/>
            <a:ext cx="6727744" cy="4544879"/>
          </a:xfrm>
          <a:prstGeom prst="rect">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Marcador de contenido 2"/>
          <p:cNvSpPr txBox="1">
            <a:spLocks/>
          </p:cNvSpPr>
          <p:nvPr/>
        </p:nvSpPr>
        <p:spPr>
          <a:xfrm>
            <a:off x="1967076" y="1821642"/>
            <a:ext cx="6727745" cy="4841061"/>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Helvetica"/>
                <a:ea typeface="+mn-ea"/>
                <a:cs typeface="Helvetica"/>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Helvetica"/>
                <a:ea typeface="+mn-ea"/>
                <a:cs typeface="Helvetica"/>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Helvetica"/>
                <a:ea typeface="+mn-ea"/>
                <a:cs typeface="Helvetica"/>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Helvetica"/>
                <a:ea typeface="+mn-ea"/>
                <a:cs typeface="Helvetica"/>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Helvetica"/>
                <a:ea typeface="+mn-ea"/>
                <a:cs typeface="Helvetica"/>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lvl="1" indent="0">
              <a:buFont typeface="Wingdings" pitchFamily="2" charset="2"/>
              <a:buNone/>
            </a:pPr>
            <a:r>
              <a:rPr lang="en-US" sz="1100" dirty="0">
                <a:solidFill>
                  <a:srgbClr val="000000"/>
                </a:solidFill>
                <a:latin typeface="Arial Narrow" panose="020B0606020202030204" pitchFamily="34" charset="0"/>
              </a:rPr>
              <a:t>God’s burning desire is to live in communion with us and everyone around us for eternity. Yet, it seems in the 21</a:t>
            </a:r>
            <a:r>
              <a:rPr lang="en-US" sz="1100" baseline="30000" dirty="0">
                <a:solidFill>
                  <a:srgbClr val="000000"/>
                </a:solidFill>
                <a:latin typeface="Arial Narrow" panose="020B0606020202030204" pitchFamily="34" charset="0"/>
              </a:rPr>
              <a:t>st</a:t>
            </a:r>
            <a:r>
              <a:rPr lang="en-US" sz="1100" dirty="0">
                <a:solidFill>
                  <a:srgbClr val="000000"/>
                </a:solidFill>
                <a:latin typeface="Arial Narrow" panose="020B0606020202030204" pitchFamily="34" charset="0"/>
              </a:rPr>
              <a:t> century that society has lost sight of this glorious destination for which we were made. We live in a secular society where the Christian faith is no longer deemed relevant. To the majority, the Church is no longer a credible witness to the truth, nor a relevant source to turn to with answers for the deep questions which burn in our souls. Our evangelizing mission appears daunting, yet it is to this very time and for this very mission that the charism of Regnum Christi is made present</a:t>
            </a:r>
            <a:r>
              <a:rPr lang="is-IS" sz="1100" dirty="0">
                <a:solidFill>
                  <a:srgbClr val="000000"/>
                </a:solidFill>
                <a:latin typeface="Arial Narrow" panose="020B0606020202030204" pitchFamily="34" charset="0"/>
              </a:rPr>
              <a:t>.</a:t>
            </a:r>
          </a:p>
          <a:p>
            <a:pPr marL="0" lvl="1" indent="0">
              <a:buFont typeface="Wingdings" pitchFamily="2" charset="2"/>
              <a:buNone/>
            </a:pPr>
            <a:endParaRPr lang="is-IS" sz="600" dirty="0">
              <a:solidFill>
                <a:srgbClr val="000000"/>
              </a:solidFill>
              <a:latin typeface="Arial Narrow" panose="020B0606020202030204" pitchFamily="34" charset="0"/>
            </a:endParaRPr>
          </a:p>
          <a:p>
            <a:pPr marL="0" marR="0" indent="0">
              <a:spcBef>
                <a:spcPts val="0"/>
              </a:spcBef>
              <a:spcAft>
                <a:spcPts val="0"/>
              </a:spcAft>
            </a:pPr>
            <a:r>
              <a:rPr lang="en-US" sz="1100" b="0" dirty="0">
                <a:effectLst/>
                <a:latin typeface="Arial Narrow" panose="020B0606020202030204" pitchFamily="34" charset="0"/>
                <a:ea typeface="Calibri" panose="020F0502020204030204" pitchFamily="34" charset="0"/>
              </a:rPr>
              <a:t>We, as baptized Catholics, are called to evangelize. We are called to build the bridges that draw people of today’s society to an experience of God’s love that penetrates their hearts and brings meaning and hope to their lives. As Regnum Christi members, we are invited to do this through our charism, making present that mystery of Christ the Apostle who goes out to people, reveals the love of his heart to them, gathers them together and forms them as apostles and Christian leaders, sends them out and accompanies them as they collaborate in the evangelization of people and of society (SRCF 8). We are called to collaborate with the Church in this work, being and forming Christian apostles to build Christ’s Kingdom here on earth. A unified and cohesive plan, discerned through the lens of our charism, helps us to do just that.  </a:t>
            </a:r>
          </a:p>
          <a:p>
            <a:pPr marL="228600" marR="0">
              <a:spcBef>
                <a:spcPts val="0"/>
              </a:spcBef>
              <a:spcAft>
                <a:spcPts val="0"/>
              </a:spcAft>
              <a:tabLst>
                <a:tab pos="514350" algn="l"/>
              </a:tabLst>
            </a:pPr>
            <a:r>
              <a:rPr lang="en-US" sz="1100" b="0" dirty="0">
                <a:effectLst/>
                <a:latin typeface="Arial Narrow" panose="020B0606020202030204" pitchFamily="34" charset="0"/>
                <a:ea typeface="Calibri" panose="020F0502020204030204" pitchFamily="34" charset="0"/>
              </a:rPr>
              <a:t> </a:t>
            </a:r>
          </a:p>
          <a:p>
            <a:pPr marL="0" marR="0" indent="0">
              <a:spcBef>
                <a:spcPts val="0"/>
              </a:spcBef>
              <a:spcAft>
                <a:spcPts val="0"/>
              </a:spcAft>
            </a:pPr>
            <a:r>
              <a:rPr lang="en-US" sz="1100" b="0" dirty="0">
                <a:solidFill>
                  <a:srgbClr val="000000"/>
                </a:solidFill>
                <a:effectLst/>
                <a:latin typeface="Arial Narrow" panose="020B0606020202030204" pitchFamily="34" charset="0"/>
                <a:ea typeface="Calibri" panose="020F0502020204030204" pitchFamily="34" charset="0"/>
              </a:rPr>
              <a:t>This noble call is why all localities are asked to have a Locality Evangelization Plan and to review that plan with the Territorial Directive College. Through planning, we </a:t>
            </a:r>
            <a:r>
              <a:rPr lang="en-US" sz="1100" b="0" dirty="0">
                <a:latin typeface="Arial Narrow" panose="020B0606020202030204" pitchFamily="34" charset="0"/>
              </a:rPr>
              <a:t>commit</a:t>
            </a:r>
            <a:r>
              <a:rPr lang="en-US" sz="1100" b="0" dirty="0">
                <a:solidFill>
                  <a:srgbClr val="000000"/>
                </a:solidFill>
                <a:effectLst/>
                <a:latin typeface="Arial Narrow" panose="020B0606020202030204" pitchFamily="34" charset="0"/>
                <a:ea typeface="Calibri" panose="020F0502020204030204" pitchFamily="34" charset="0"/>
              </a:rPr>
              <a:t> ourselves to the responsible task of discerning how God is calling Regnum Christi to be made present in the reality of a particular locality. No two localities will share the same strategy, priorities or goals. In submitting our plans to the Territorial Directive College, we allow for meaningful collaboration across the territory and foster mutual accountability in our common mission. </a:t>
            </a:r>
          </a:p>
          <a:p>
            <a:pPr marL="0" marR="0" indent="0">
              <a:spcBef>
                <a:spcPts val="0"/>
              </a:spcBef>
              <a:spcAft>
                <a:spcPts val="0"/>
              </a:spcAft>
            </a:pPr>
            <a:endParaRPr lang="en-US" sz="1100" b="0" dirty="0">
              <a:solidFill>
                <a:srgbClr val="000000"/>
              </a:solidFill>
              <a:effectLst/>
              <a:latin typeface="Arial Narrow" panose="020B0606020202030204" pitchFamily="34" charset="0"/>
              <a:ea typeface="Calibri" panose="020F0502020204030204" pitchFamily="34" charset="0"/>
            </a:endParaRPr>
          </a:p>
          <a:p>
            <a:pPr marL="0" indent="0">
              <a:spcBef>
                <a:spcPts val="0"/>
              </a:spcBef>
            </a:pPr>
            <a:r>
              <a:rPr lang="en-US" sz="1100" b="0" dirty="0">
                <a:effectLst/>
                <a:latin typeface="Arial Narrow" panose="020B0606020202030204" pitchFamily="34" charset="0"/>
                <a:ea typeface="Calibri" panose="020F0502020204030204" pitchFamily="34" charset="0"/>
              </a:rPr>
              <a:t>We encourage everyone reading this guide to take heart in the transforming power of our charism. Imagine, as did the Territorial Directive College member quoted above, what it could look like when the Regnum Christi charism is fully alive in the locality. What will it look like when it is fully alive across this territory, when all Regnum Christi members are united in the evangelizing mission God has called us to? </a:t>
            </a:r>
            <a:r>
              <a:rPr lang="en-US" sz="1100" b="0" dirty="0">
                <a:latin typeface="Arial Narrow" panose="020B0606020202030204" pitchFamily="34" charset="0"/>
                <a:ea typeface="Calibri" panose="020F0502020204030204" pitchFamily="34" charset="0"/>
              </a:rPr>
              <a:t>In faith, we place ourselves at the service of the Church and all people and ask </a:t>
            </a:r>
            <a:r>
              <a:rPr lang="en-US" sz="1100" b="0" dirty="0">
                <a:effectLst/>
                <a:latin typeface="Arial Narrow" panose="020B0606020202030204" pitchFamily="34" charset="0"/>
                <a:ea typeface="Calibri" panose="020F0502020204030204" pitchFamily="34" charset="0"/>
              </a:rPr>
              <a:t>the Holy Spirit to ignite in our hearts a burning desire to </a:t>
            </a:r>
            <a:r>
              <a:rPr lang="en-US" sz="1100" b="0" i="1" dirty="0">
                <a:effectLst/>
                <a:latin typeface="Arial Narrow" panose="020B0606020202030204" pitchFamily="34" charset="0"/>
                <a:ea typeface="Calibri" panose="020F0502020204030204" pitchFamily="34" charset="0"/>
              </a:rPr>
              <a:t>give glory to God and make the Kingdom of Christ present in the hearts of all people and in society </a:t>
            </a:r>
            <a:r>
              <a:rPr lang="en-US" sz="1100" b="0" dirty="0">
                <a:effectLst/>
                <a:latin typeface="Arial Narrow" panose="020B0606020202030204" pitchFamily="34" charset="0"/>
                <a:ea typeface="Calibri" panose="020F0502020204030204" pitchFamily="34" charset="0"/>
              </a:rPr>
              <a:t>(</a:t>
            </a:r>
            <a:r>
              <a:rPr lang="en-US" sz="1100" b="0" u="sng" dirty="0">
                <a:effectLst/>
                <a:latin typeface="Arial Narrow" panose="020B0606020202030204" pitchFamily="34" charset="0"/>
                <a:ea typeface="Calibri" panose="020F0502020204030204" pitchFamily="34" charset="0"/>
              </a:rPr>
              <a:t>SRCF 7</a:t>
            </a:r>
            <a:r>
              <a:rPr lang="en-US" sz="1100" b="0" dirty="0">
                <a:effectLst/>
                <a:latin typeface="Arial Narrow" panose="020B0606020202030204" pitchFamily="34" charset="0"/>
                <a:ea typeface="Calibri" panose="020F0502020204030204" pitchFamily="34" charset="0"/>
              </a:rPr>
              <a:t>).</a:t>
            </a:r>
          </a:p>
          <a:p>
            <a:pPr marL="0" marR="0" indent="0">
              <a:spcBef>
                <a:spcPts val="0"/>
              </a:spcBef>
              <a:spcAft>
                <a:spcPts val="0"/>
              </a:spcAft>
            </a:pPr>
            <a:endParaRPr lang="en-US" sz="1200" b="0" dirty="0">
              <a:effectLst/>
              <a:latin typeface="Calibri" panose="020F0502020204030204" pitchFamily="34" charset="0"/>
              <a:ea typeface="Calibri" panose="020F0502020204030204" pitchFamily="34" charset="0"/>
            </a:endParaRPr>
          </a:p>
          <a:p>
            <a:pPr marL="0" lvl="1" indent="0">
              <a:buFont typeface="Wingdings" pitchFamily="2" charset="2"/>
              <a:buNone/>
            </a:pPr>
            <a:endParaRPr lang="en-US" sz="1100" dirty="0">
              <a:solidFill>
                <a:srgbClr val="000000"/>
              </a:solidFill>
            </a:endParaRPr>
          </a:p>
          <a:p>
            <a:endParaRPr lang="en-US" b="0" dirty="0">
              <a:solidFill>
                <a:srgbClr val="000000"/>
              </a:solidFill>
            </a:endParaRPr>
          </a:p>
          <a:p>
            <a:r>
              <a:rPr lang="en-US" b="0" dirty="0">
                <a:solidFill>
                  <a:srgbClr val="000000"/>
                </a:solidFill>
              </a:rPr>
              <a:t> </a:t>
            </a:r>
          </a:p>
          <a:p>
            <a:endParaRPr lang="es-ES" dirty="0">
              <a:solidFill>
                <a:srgbClr val="000000"/>
              </a:solidFill>
            </a:endParaRPr>
          </a:p>
        </p:txBody>
      </p:sp>
      <p:pic>
        <p:nvPicPr>
          <p:cNvPr id="10" name="Picture 9">
            <a:extLst>
              <a:ext uri="{FF2B5EF4-FFF2-40B4-BE49-F238E27FC236}">
                <a16:creationId xmlns:a16="http://schemas.microsoft.com/office/drawing/2014/main" id="{1D690091-890B-5FA1-0F4F-0D5C8F96920E}"/>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220710" y="4590248"/>
            <a:ext cx="1614463" cy="1614463"/>
          </a:xfrm>
          <a:prstGeom prst="rect">
            <a:avLst/>
          </a:prstGeom>
        </p:spPr>
      </p:pic>
      <p:sp>
        <p:nvSpPr>
          <p:cNvPr id="14" name="TextBox 13">
            <a:extLst>
              <a:ext uri="{FF2B5EF4-FFF2-40B4-BE49-F238E27FC236}">
                <a16:creationId xmlns:a16="http://schemas.microsoft.com/office/drawing/2014/main" id="{29A1102F-6A47-BF69-0B8B-700CDBF89CE6}"/>
              </a:ext>
            </a:extLst>
          </p:cNvPr>
          <p:cNvSpPr txBox="1"/>
          <p:nvPr/>
        </p:nvSpPr>
        <p:spPr>
          <a:xfrm>
            <a:off x="1923829" y="1069349"/>
            <a:ext cx="6814239" cy="600164"/>
          </a:xfrm>
          <a:prstGeom prst="rect">
            <a:avLst/>
          </a:prstGeom>
          <a:noFill/>
        </p:spPr>
        <p:txBody>
          <a:bodyPr wrap="square">
            <a:spAutoFit/>
          </a:bodyPr>
          <a:lstStyle/>
          <a:p>
            <a:pPr marL="0" lvl="1" indent="0" algn="just">
              <a:buFont typeface="Wingdings" pitchFamily="2" charset="2"/>
              <a:buNone/>
              <a:tabLst>
                <a:tab pos="6634163" algn="r"/>
              </a:tabLst>
            </a:pPr>
            <a:r>
              <a:rPr lang="en-US" sz="1100" i="1" dirty="0">
                <a:solidFill>
                  <a:srgbClr val="000000"/>
                </a:solidFill>
              </a:rPr>
              <a:t>“To me, the Regnum Christi charism fully alive in a locality is a living network of communities, apostles evangelizing at the service of the Church, coordinating resources and efforts, working together with a shared evangelization plan and a common vision moving them forward.” 	</a:t>
            </a:r>
            <a:r>
              <a:rPr lang="en-US" sz="1050" dirty="0">
                <a:solidFill>
                  <a:srgbClr val="000000"/>
                </a:solidFill>
              </a:rPr>
              <a:t>Member, Territorial Directive College</a:t>
            </a:r>
            <a:endParaRPr lang="en-US" sz="1100" dirty="0">
              <a:solidFill>
                <a:srgbClr val="000000"/>
              </a:solidFill>
            </a:endParaRPr>
          </a:p>
        </p:txBody>
      </p:sp>
      <p:pic>
        <p:nvPicPr>
          <p:cNvPr id="15" name="Picture 7" descr="Text&#10;&#10;Description automatically generated">
            <a:extLst>
              <a:ext uri="{FF2B5EF4-FFF2-40B4-BE49-F238E27FC236}">
                <a16:creationId xmlns:a16="http://schemas.microsoft.com/office/drawing/2014/main" id="{4893BAC2-5052-60B9-F703-0D566707CD5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98033" y="5647822"/>
            <a:ext cx="1527631" cy="3682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A picture containing text&#10;&#10;Description automatically generated">
            <a:extLst>
              <a:ext uri="{FF2B5EF4-FFF2-40B4-BE49-F238E27FC236}">
                <a16:creationId xmlns:a16="http://schemas.microsoft.com/office/drawing/2014/main" id="{645F7076-C3FC-FB35-363B-DB0C53134F5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77636" y="5579551"/>
            <a:ext cx="1251240" cy="42958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5">
            <a:extLst>
              <a:ext uri="{FF2B5EF4-FFF2-40B4-BE49-F238E27FC236}">
                <a16:creationId xmlns:a16="http://schemas.microsoft.com/office/drawing/2014/main" id="{F13D8D96-9A39-EA00-1B58-C87912D01919}"/>
              </a:ext>
            </a:extLst>
          </p:cNvPr>
          <p:cNvSpPr>
            <a:spLocks noChangeArrowheads="1"/>
          </p:cNvSpPr>
          <p:nvPr/>
        </p:nvSpPr>
        <p:spPr bwMode="auto">
          <a:xfrm>
            <a:off x="2500427" y="5870408"/>
            <a:ext cx="2604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a:ln>
                  <a:noFill/>
                </a:ln>
                <a:solidFill>
                  <a:srgbClr val="000000"/>
                </a:solidFill>
                <a:effectLst/>
                <a:latin typeface="Helvetica Neue"/>
                <a:ea typeface="DengXian" panose="02010600030101010101" pitchFamily="2" charset="-122"/>
                <a:cs typeface="Times New Roman" panose="02020603050405020304" pitchFamily="18" charset="0"/>
              </a:rPr>
              <a:t>Fr. Shawn Aaron, LC	 </a:t>
            </a:r>
            <a:endParaRPr kumimoji="0" lang="en-US" altLang="zh-CN"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0" i="1" u="none" strike="noStrike" cap="none" normalizeH="0" baseline="0" dirty="0">
                <a:ln>
                  <a:noFill/>
                </a:ln>
                <a:solidFill>
                  <a:srgbClr val="000000"/>
                </a:solidFill>
                <a:effectLst/>
                <a:latin typeface="Helvetica Neue"/>
                <a:ea typeface="DengXian" panose="02010600030101010101" pitchFamily="2" charset="-122"/>
                <a:cs typeface="Times New Roman" panose="02020603050405020304" pitchFamily="18" charset="0"/>
              </a:rPr>
              <a:t>Territorial Directive College President</a:t>
            </a:r>
            <a:endParaRPr kumimoji="0" lang="en-US" altLang="zh-CN" sz="900" b="0" i="0" u="none" strike="noStrike" cap="none" normalizeH="0" baseline="0" dirty="0">
              <a:ln>
                <a:noFill/>
              </a:ln>
              <a:solidFill>
                <a:schemeClr val="tx1"/>
              </a:solidFill>
              <a:effectLst/>
              <a:latin typeface="Arial" panose="020B0604020202020204" pitchFamily="34" charset="0"/>
            </a:endParaRPr>
          </a:p>
        </p:txBody>
      </p:sp>
      <p:sp>
        <p:nvSpPr>
          <p:cNvPr id="19" name="Rectangle 7">
            <a:extLst>
              <a:ext uri="{FF2B5EF4-FFF2-40B4-BE49-F238E27FC236}">
                <a16:creationId xmlns:a16="http://schemas.microsoft.com/office/drawing/2014/main" id="{52DE524B-FCFB-E3B9-2637-8FB0954E37BA}"/>
              </a:ext>
            </a:extLst>
          </p:cNvPr>
          <p:cNvSpPr>
            <a:spLocks noChangeArrowheads="1"/>
          </p:cNvSpPr>
          <p:nvPr/>
        </p:nvSpPr>
        <p:spPr bwMode="auto">
          <a:xfrm>
            <a:off x="5445372" y="5918893"/>
            <a:ext cx="3048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a:ln>
                  <a:noFill/>
                </a:ln>
                <a:solidFill>
                  <a:srgbClr val="000000"/>
                </a:solidFill>
                <a:effectLst/>
                <a:latin typeface="Helvetica Neue"/>
                <a:ea typeface="DengXian" panose="02010600030101010101" pitchFamily="2" charset="-122"/>
                <a:cs typeface="Times New Roman" panose="02020603050405020304" pitchFamily="18" charset="0"/>
              </a:rPr>
              <a:t>Kathleen Murphy 	</a:t>
            </a:r>
            <a:endParaRPr kumimoji="0" lang="en-US" altLang="zh-CN" sz="900" b="0" i="0" u="none" strike="noStrike" cap="none" normalizeH="0" baseline="0" dirty="0">
              <a:ln>
                <a:noFill/>
              </a:ln>
              <a:solidFill>
                <a:schemeClr val="tx1"/>
              </a:solidFill>
              <a:effectLst/>
            </a:endParaRPr>
          </a:p>
          <a:p>
            <a:pPr marR="0" lvl="0" indent="0" algn="l" defTabSz="914400" rtl="0" eaLnBrk="0" fontAlgn="base" latinLnBrk="0" hangingPunct="0">
              <a:lnSpc>
                <a:spcPct val="100000"/>
              </a:lnSpc>
              <a:spcBef>
                <a:spcPct val="0"/>
              </a:spcBef>
              <a:spcAft>
                <a:spcPct val="0"/>
              </a:spcAft>
              <a:buClrTx/>
              <a:buSzTx/>
              <a:buFontTx/>
              <a:buNone/>
              <a:tabLst/>
            </a:pPr>
            <a:r>
              <a:rPr kumimoji="0" lang="en-US" altLang="zh-CN" sz="900" b="0" i="1" u="none" strike="noStrike" cap="none" normalizeH="0" baseline="0" dirty="0">
                <a:ln>
                  <a:noFill/>
                </a:ln>
                <a:solidFill>
                  <a:srgbClr val="000000"/>
                </a:solidFill>
                <a:effectLst/>
                <a:latin typeface="Helvetica Neue"/>
                <a:ea typeface="DengXian" panose="02010600030101010101" pitchFamily="2" charset="-122"/>
                <a:cs typeface="Times New Roman" panose="02020603050405020304" pitchFamily="18" charset="0"/>
              </a:rPr>
              <a:t>Territorial Directive College Vice-President</a:t>
            </a:r>
            <a:endParaRPr kumimoji="0" lang="en-US" altLang="zh-CN" sz="900" b="0" i="0" u="none" strike="noStrike" cap="none" normalizeH="0" baseline="0" dirty="0">
              <a:ln>
                <a:noFill/>
              </a:ln>
              <a:solidFill>
                <a:schemeClr val="tx1"/>
              </a:solidFill>
              <a:effectLst/>
            </a:endParaRPr>
          </a:p>
        </p:txBody>
      </p:sp>
      <p:sp>
        <p:nvSpPr>
          <p:cNvPr id="20" name="TextBox 19">
            <a:extLst>
              <a:ext uri="{FF2B5EF4-FFF2-40B4-BE49-F238E27FC236}">
                <a16:creationId xmlns:a16="http://schemas.microsoft.com/office/drawing/2014/main" id="{98EDB54B-32EE-928B-A58D-14C5785A0AC9}"/>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t>3</a:t>
            </a:fld>
            <a:endParaRPr lang="en-US" sz="1200" dirty="0"/>
          </a:p>
        </p:txBody>
      </p:sp>
    </p:spTree>
    <p:extLst>
      <p:ext uri="{BB962C8B-B14F-4D97-AF65-F5344CB8AC3E}">
        <p14:creationId xmlns:p14="http://schemas.microsoft.com/office/powerpoint/2010/main" val="171818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497" y="585045"/>
            <a:ext cx="4029161" cy="548640"/>
          </a:xfrm>
        </p:spPr>
        <p:txBody>
          <a:bodyPr/>
          <a:lstStyle/>
          <a:p>
            <a:r>
              <a:rPr lang="en-US" sz="2400" dirty="0"/>
              <a:t>What is a locality Evangelization plan</a:t>
            </a:r>
          </a:p>
        </p:txBody>
      </p:sp>
      <p:sp>
        <p:nvSpPr>
          <p:cNvPr id="3" name="Marcador de contenido 2"/>
          <p:cNvSpPr>
            <a:spLocks noGrp="1"/>
          </p:cNvSpPr>
          <p:nvPr>
            <p:ph idx="1"/>
          </p:nvPr>
        </p:nvSpPr>
        <p:spPr>
          <a:xfrm>
            <a:off x="330497" y="1347537"/>
            <a:ext cx="8205974" cy="4999689"/>
          </a:xfrm>
        </p:spPr>
        <p:txBody>
          <a:bodyPr>
            <a:noAutofit/>
          </a:bodyPr>
          <a:lstStyle/>
          <a:p>
            <a:pPr marL="0" lvl="1" indent="0">
              <a:spcAft>
                <a:spcPts val="1200"/>
              </a:spcAft>
              <a:buNone/>
            </a:pPr>
            <a:r>
              <a:rPr lang="en-US" sz="1100" dirty="0">
                <a:solidFill>
                  <a:srgbClr val="000000"/>
                </a:solidFill>
                <a:latin typeface="Arial Narrow" panose="020B0606020202030204" pitchFamily="34" charset="0"/>
              </a:rPr>
              <a:t>A Locality Evangelization Plan, as the name suggests, is a plan for how the Regnum Christi family present in a locality will collaborate in apostolic action to make the Kingdom of Christ present in the hearts of all people and in society (SRCF 7).</a:t>
            </a:r>
          </a:p>
          <a:p>
            <a:pPr marL="0" lvl="1" indent="0">
              <a:spcAft>
                <a:spcPts val="1200"/>
              </a:spcAft>
              <a:buNone/>
            </a:pPr>
            <a:r>
              <a:rPr lang="en-US" sz="1100" dirty="0">
                <a:solidFill>
                  <a:srgbClr val="000000"/>
                </a:solidFill>
                <a:latin typeface="Arial Narrow" panose="020B0606020202030204" pitchFamily="34" charset="0"/>
              </a:rPr>
              <a:t>The locality planning process has four-phases. These phases guide Regnum Christi members to discern and answer the question, “How is the Holy Spirit calling Regnum Christi to cooperate with God’s plan to build the Kingdom within this reality, in this locality?” This process helps us to not only discern God’s will to serve the needs of our local church with our charism, but ensures the gifts, talents, and resources of our RC family are best used for his glory. The four phases of the process outlined in the figure below are explained in more detail in subsequent sections.  </a:t>
            </a:r>
          </a:p>
          <a:p>
            <a:pPr marL="0" lvl="1" indent="0">
              <a:buNone/>
            </a:pPr>
            <a:endParaRPr lang="en-US" sz="1100" dirty="0">
              <a:solidFill>
                <a:srgbClr val="000000"/>
              </a:solidFill>
              <a:latin typeface="Arial Narrow" panose="020B0606020202030204" pitchFamily="34" charset="0"/>
            </a:endParaRPr>
          </a:p>
          <a:p>
            <a:pPr marL="0" lvl="1" indent="0">
              <a:lnSpc>
                <a:spcPct val="107000"/>
              </a:lnSpc>
              <a:buNone/>
            </a:pPr>
            <a:endParaRPr lang="en-US" sz="1100" dirty="0">
              <a:solidFill>
                <a:srgbClr val="000000"/>
              </a:solidFill>
              <a:latin typeface="Arial Narrow" panose="020B0606020202030204" pitchFamily="34" charset="0"/>
            </a:endParaRPr>
          </a:p>
          <a:p>
            <a:pPr marL="0" lvl="1" indent="0">
              <a:lnSpc>
                <a:spcPct val="107000"/>
              </a:lnSpc>
              <a:buNone/>
            </a:pPr>
            <a:endParaRPr lang="en-US" sz="1100" dirty="0">
              <a:solidFill>
                <a:srgbClr val="000000"/>
              </a:solidFill>
              <a:latin typeface="Arial Narrow" panose="020B0606020202030204" pitchFamily="34" charset="0"/>
            </a:endParaRPr>
          </a:p>
          <a:p>
            <a:pPr marL="0" lvl="1" indent="0">
              <a:lnSpc>
                <a:spcPct val="107000"/>
              </a:lnSpc>
              <a:buNone/>
            </a:pPr>
            <a:endParaRPr lang="en-US" sz="1100" dirty="0">
              <a:solidFill>
                <a:srgbClr val="000000"/>
              </a:solidFill>
              <a:latin typeface="Arial Narrow" panose="020B0606020202030204" pitchFamily="34" charset="0"/>
            </a:endParaRPr>
          </a:p>
          <a:p>
            <a:pPr marL="0" lvl="1" indent="0">
              <a:lnSpc>
                <a:spcPct val="107000"/>
              </a:lnSpc>
              <a:buNone/>
            </a:pPr>
            <a:endParaRPr lang="en-US" sz="1100" dirty="0">
              <a:solidFill>
                <a:srgbClr val="000000"/>
              </a:solidFill>
              <a:latin typeface="Arial Narrow" panose="020B0606020202030204" pitchFamily="34" charset="0"/>
            </a:endParaRPr>
          </a:p>
          <a:p>
            <a:pPr marL="0" lvl="1" indent="0">
              <a:lnSpc>
                <a:spcPct val="107000"/>
              </a:lnSpc>
              <a:buNone/>
            </a:pPr>
            <a:endParaRPr lang="en-US" sz="1100" dirty="0">
              <a:solidFill>
                <a:srgbClr val="000000"/>
              </a:solidFill>
              <a:latin typeface="Arial Narrow" panose="020B0606020202030204" pitchFamily="34" charset="0"/>
            </a:endParaRPr>
          </a:p>
          <a:p>
            <a:pPr marL="0" lvl="1" indent="0">
              <a:lnSpc>
                <a:spcPct val="107000"/>
              </a:lnSpc>
              <a:buNone/>
            </a:pPr>
            <a:endParaRPr lang="en-US" sz="1100" dirty="0">
              <a:solidFill>
                <a:srgbClr val="000000"/>
              </a:solidFill>
              <a:latin typeface="Arial Narrow" panose="020B0606020202030204" pitchFamily="34" charset="0"/>
            </a:endParaRPr>
          </a:p>
          <a:p>
            <a:pPr marL="0" lvl="1" indent="0">
              <a:lnSpc>
                <a:spcPct val="107000"/>
              </a:lnSpc>
              <a:buNone/>
            </a:pPr>
            <a:endParaRPr lang="en-US" sz="1100" dirty="0">
              <a:solidFill>
                <a:srgbClr val="000000"/>
              </a:solidFill>
              <a:latin typeface="Arial Narrow" panose="020B0606020202030204" pitchFamily="34" charset="0"/>
            </a:endParaRPr>
          </a:p>
          <a:p>
            <a:pPr marL="0" lvl="1" indent="0">
              <a:lnSpc>
                <a:spcPct val="107000"/>
              </a:lnSpc>
              <a:spcAft>
                <a:spcPts val="1200"/>
              </a:spcAft>
              <a:buNone/>
            </a:pPr>
            <a:r>
              <a:rPr lang="en-US" sz="1100" dirty="0">
                <a:solidFill>
                  <a:srgbClr val="000000"/>
                </a:solidFill>
                <a:latin typeface="Arial Narrow" panose="020B0606020202030204" pitchFamily="34" charset="0"/>
              </a:rPr>
              <a:t>Locality Evangelization Planning is applicable for localities of all sizes, from those with a single small section to those with flourishing sections, institutions, apostolates and communities. While the scope of the planning effort will obviously vary, the value of discerning well how God is calling Regnum Christi members to serve the mission within this specific context remains consistent.</a:t>
            </a:r>
          </a:p>
          <a:p>
            <a:pPr marL="0" lvl="1" indent="0">
              <a:lnSpc>
                <a:spcPct val="107000"/>
              </a:lnSpc>
              <a:spcAft>
                <a:spcPts val="1200"/>
              </a:spcAft>
              <a:buNone/>
            </a:pPr>
            <a:r>
              <a:rPr lang="en-US" sz="1100" dirty="0">
                <a:solidFill>
                  <a:srgbClr val="000000"/>
                </a:solidFill>
                <a:latin typeface="Arial Narrow" panose="020B0606020202030204" pitchFamily="34" charset="0"/>
              </a:rPr>
              <a:t>While there are countless planning methodologies available for locality leaders to use, this process has been adapted to address the specific needs of localities, using Regnum Christi language and examples where appropriate. This process can equally be applied at the level of the locality and at the level of a section or institution. </a:t>
            </a:r>
          </a:p>
          <a:p>
            <a:pPr marL="0" lvl="1" indent="0">
              <a:lnSpc>
                <a:spcPct val="107000"/>
              </a:lnSpc>
              <a:buNone/>
            </a:pPr>
            <a:endParaRPr lang="es-ES" sz="1100" dirty="0">
              <a:solidFill>
                <a:srgbClr val="000000"/>
              </a:solidFill>
              <a:latin typeface="Arial Narrow" panose="020B0606020202030204" pitchFamily="34" charset="0"/>
            </a:endParaRPr>
          </a:p>
          <a:p>
            <a:pPr marL="0" indent="0"/>
            <a:endParaRPr lang="en-US" b="0" dirty="0"/>
          </a:p>
          <a:p>
            <a:r>
              <a:rPr lang="en-US" dirty="0"/>
              <a:t> </a:t>
            </a:r>
          </a:p>
          <a:p>
            <a:r>
              <a:rPr lang="en-US" dirty="0"/>
              <a:t> </a:t>
            </a: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2</a:t>
            </a:r>
          </a:p>
        </p:txBody>
      </p:sp>
      <p:grpSp>
        <p:nvGrpSpPr>
          <p:cNvPr id="5" name="Group 4">
            <a:extLst>
              <a:ext uri="{FF2B5EF4-FFF2-40B4-BE49-F238E27FC236}">
                <a16:creationId xmlns:a16="http://schemas.microsoft.com/office/drawing/2014/main" id="{98CBC60D-C182-E65D-B3F4-DC7898C6C841}"/>
              </a:ext>
            </a:extLst>
          </p:cNvPr>
          <p:cNvGrpSpPr/>
          <p:nvPr/>
        </p:nvGrpSpPr>
        <p:grpSpPr>
          <a:xfrm>
            <a:off x="1531602" y="2822928"/>
            <a:ext cx="5775239" cy="1531497"/>
            <a:chOff x="1531602" y="2822928"/>
            <a:chExt cx="5775239" cy="1531497"/>
          </a:xfrm>
        </p:grpSpPr>
        <p:sp>
          <p:nvSpPr>
            <p:cNvPr id="36" name="Arrow: Chevron 35">
              <a:extLst>
                <a:ext uri="{FF2B5EF4-FFF2-40B4-BE49-F238E27FC236}">
                  <a16:creationId xmlns:a16="http://schemas.microsoft.com/office/drawing/2014/main" id="{A3525970-F353-9FC1-2418-3F1D917B0D1B}"/>
                </a:ext>
              </a:extLst>
            </p:cNvPr>
            <p:cNvSpPr/>
            <p:nvPr/>
          </p:nvSpPr>
          <p:spPr>
            <a:xfrm>
              <a:off x="1531602" y="2822928"/>
              <a:ext cx="1465495" cy="439648"/>
            </a:xfrm>
            <a:prstGeom prst="chevron">
              <a:avLst>
                <a:gd name="adj" fmla="val 30000"/>
              </a:avLst>
            </a:prstGeom>
            <a:solidFill>
              <a:schemeClr val="bg2">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t>Phase 1</a:t>
              </a:r>
            </a:p>
          </p:txBody>
        </p:sp>
        <p:sp>
          <p:nvSpPr>
            <p:cNvPr id="34" name="Rectangle 33">
              <a:extLst>
                <a:ext uri="{FF2B5EF4-FFF2-40B4-BE49-F238E27FC236}">
                  <a16:creationId xmlns:a16="http://schemas.microsoft.com/office/drawing/2014/main" id="{A8DA629E-CA74-006C-5E9C-9A62F76294DA}"/>
                </a:ext>
              </a:extLst>
            </p:cNvPr>
            <p:cNvSpPr/>
            <p:nvPr/>
          </p:nvSpPr>
          <p:spPr>
            <a:xfrm>
              <a:off x="1531602" y="3286037"/>
              <a:ext cx="1333601" cy="784070"/>
            </a:xfrm>
            <a:prstGeom prst="rect">
              <a:avLst/>
            </a:prstGeom>
            <a:no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600" cap="small" dirty="0"/>
                <a:t>Prepare for Planning</a:t>
              </a:r>
            </a:p>
          </p:txBody>
        </p:sp>
        <p:sp>
          <p:nvSpPr>
            <p:cNvPr id="32" name="Arrow: Chevron 31">
              <a:extLst>
                <a:ext uri="{FF2B5EF4-FFF2-40B4-BE49-F238E27FC236}">
                  <a16:creationId xmlns:a16="http://schemas.microsoft.com/office/drawing/2014/main" id="{D052FC34-5F77-7DB2-9883-FBEDD918BD0A}"/>
                </a:ext>
              </a:extLst>
            </p:cNvPr>
            <p:cNvSpPr/>
            <p:nvPr/>
          </p:nvSpPr>
          <p:spPr>
            <a:xfrm>
              <a:off x="2968183" y="2822928"/>
              <a:ext cx="1465495" cy="439648"/>
            </a:xfrm>
            <a:prstGeom prst="chevron">
              <a:avLst>
                <a:gd name="adj" fmla="val 30000"/>
              </a:avLst>
            </a:prstGeom>
            <a:solidFill>
              <a:schemeClr val="bg2">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t>Phase 2</a:t>
              </a:r>
            </a:p>
          </p:txBody>
        </p:sp>
        <p:sp>
          <p:nvSpPr>
            <p:cNvPr id="30" name="Rectangle 29">
              <a:extLst>
                <a:ext uri="{FF2B5EF4-FFF2-40B4-BE49-F238E27FC236}">
                  <a16:creationId xmlns:a16="http://schemas.microsoft.com/office/drawing/2014/main" id="{7E1B96DF-5AC4-7A96-4013-02CA60093340}"/>
                </a:ext>
              </a:extLst>
            </p:cNvPr>
            <p:cNvSpPr/>
            <p:nvPr/>
          </p:nvSpPr>
          <p:spPr>
            <a:xfrm>
              <a:off x="2968183" y="3286037"/>
              <a:ext cx="1333601" cy="784070"/>
            </a:xfrm>
            <a:prstGeom prst="rect">
              <a:avLst/>
            </a:prstGeom>
            <a:no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600" cap="small" dirty="0"/>
                <a:t>Discern Our Apostolic Mission</a:t>
              </a:r>
            </a:p>
          </p:txBody>
        </p:sp>
        <p:sp>
          <p:nvSpPr>
            <p:cNvPr id="28" name="Arrow: Chevron 27">
              <a:extLst>
                <a:ext uri="{FF2B5EF4-FFF2-40B4-BE49-F238E27FC236}">
                  <a16:creationId xmlns:a16="http://schemas.microsoft.com/office/drawing/2014/main" id="{B2E109ED-AEBC-E4F0-601F-DDF167779D15}"/>
                </a:ext>
              </a:extLst>
            </p:cNvPr>
            <p:cNvSpPr/>
            <p:nvPr/>
          </p:nvSpPr>
          <p:spPr>
            <a:xfrm>
              <a:off x="4404764" y="2822928"/>
              <a:ext cx="1465495" cy="439648"/>
            </a:xfrm>
            <a:prstGeom prst="chevron">
              <a:avLst>
                <a:gd name="adj" fmla="val 30000"/>
              </a:avLst>
            </a:prstGeom>
            <a:solidFill>
              <a:schemeClr val="bg2">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t>Phase 3</a:t>
              </a:r>
            </a:p>
          </p:txBody>
        </p:sp>
        <p:sp>
          <p:nvSpPr>
            <p:cNvPr id="26" name="Rectangle 25">
              <a:extLst>
                <a:ext uri="{FF2B5EF4-FFF2-40B4-BE49-F238E27FC236}">
                  <a16:creationId xmlns:a16="http://schemas.microsoft.com/office/drawing/2014/main" id="{AC831A77-E03B-CB9C-0D83-D74B26032673}"/>
                </a:ext>
              </a:extLst>
            </p:cNvPr>
            <p:cNvSpPr/>
            <p:nvPr/>
          </p:nvSpPr>
          <p:spPr>
            <a:xfrm>
              <a:off x="4404765" y="3286037"/>
              <a:ext cx="1333601" cy="784070"/>
            </a:xfrm>
            <a:prstGeom prst="rect">
              <a:avLst/>
            </a:prstGeom>
            <a:no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600" cap="small" dirty="0"/>
                <a:t>Develop the Plan</a:t>
              </a:r>
            </a:p>
          </p:txBody>
        </p:sp>
        <p:sp>
          <p:nvSpPr>
            <p:cNvPr id="24" name="Arrow: Chevron 23">
              <a:extLst>
                <a:ext uri="{FF2B5EF4-FFF2-40B4-BE49-F238E27FC236}">
                  <a16:creationId xmlns:a16="http://schemas.microsoft.com/office/drawing/2014/main" id="{598A5EDF-C86F-0CED-4D42-8A399F2B599B}"/>
                </a:ext>
              </a:extLst>
            </p:cNvPr>
            <p:cNvSpPr/>
            <p:nvPr/>
          </p:nvSpPr>
          <p:spPr>
            <a:xfrm>
              <a:off x="5841346" y="2822928"/>
              <a:ext cx="1465495" cy="439648"/>
            </a:xfrm>
            <a:prstGeom prst="chevron">
              <a:avLst>
                <a:gd name="adj" fmla="val 30000"/>
              </a:avLst>
            </a:prstGeom>
            <a:solidFill>
              <a:schemeClr val="bg2">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t>Phase 4</a:t>
              </a:r>
            </a:p>
          </p:txBody>
        </p:sp>
        <p:sp>
          <p:nvSpPr>
            <p:cNvPr id="22" name="Rectangle 21">
              <a:extLst>
                <a:ext uri="{FF2B5EF4-FFF2-40B4-BE49-F238E27FC236}">
                  <a16:creationId xmlns:a16="http://schemas.microsoft.com/office/drawing/2014/main" id="{E30733E1-7BAF-A3E4-4700-880A24D0ABB2}"/>
                </a:ext>
              </a:extLst>
            </p:cNvPr>
            <p:cNvSpPr/>
            <p:nvPr/>
          </p:nvSpPr>
          <p:spPr>
            <a:xfrm>
              <a:off x="5841346" y="3262578"/>
              <a:ext cx="1333601" cy="784070"/>
            </a:xfrm>
            <a:prstGeom prst="rect">
              <a:avLst/>
            </a:prstGeom>
            <a:no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600" cap="small" dirty="0"/>
                <a:t>Live the Plan</a:t>
              </a:r>
            </a:p>
          </p:txBody>
        </p:sp>
        <p:sp>
          <p:nvSpPr>
            <p:cNvPr id="4" name="TextBox 3">
              <a:extLst>
                <a:ext uri="{FF2B5EF4-FFF2-40B4-BE49-F238E27FC236}">
                  <a16:creationId xmlns:a16="http://schemas.microsoft.com/office/drawing/2014/main" id="{07A7C348-DB81-D7B5-0242-7E3C97653C75}"/>
                </a:ext>
              </a:extLst>
            </p:cNvPr>
            <p:cNvSpPr txBox="1"/>
            <p:nvPr/>
          </p:nvSpPr>
          <p:spPr>
            <a:xfrm>
              <a:off x="1531602" y="4046648"/>
              <a:ext cx="5643345" cy="307777"/>
            </a:xfrm>
            <a:prstGeom prst="rect">
              <a:avLst/>
            </a:prstGeom>
            <a:noFill/>
          </p:spPr>
          <p:txBody>
            <a:bodyPr wrap="square" rtlCol="0">
              <a:spAutoFit/>
            </a:bodyPr>
            <a:lstStyle/>
            <a:p>
              <a:pPr algn="ctr"/>
              <a:r>
                <a:rPr lang="en-US" sz="1400" i="1" dirty="0"/>
                <a:t>Discerning and Living the Mission Together</a:t>
              </a:r>
            </a:p>
          </p:txBody>
        </p:sp>
      </p:grpSp>
    </p:spTree>
    <p:extLst>
      <p:ext uri="{BB962C8B-B14F-4D97-AF65-F5344CB8AC3E}">
        <p14:creationId xmlns:p14="http://schemas.microsoft.com/office/powerpoint/2010/main" val="33245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497" y="585045"/>
            <a:ext cx="4029161" cy="548640"/>
          </a:xfrm>
        </p:spPr>
        <p:txBody>
          <a:bodyPr/>
          <a:lstStyle/>
          <a:p>
            <a:r>
              <a:rPr lang="en-US" sz="2400" dirty="0"/>
              <a:t>What is a locality Evangelization plan</a:t>
            </a:r>
          </a:p>
        </p:txBody>
      </p:sp>
      <p:sp>
        <p:nvSpPr>
          <p:cNvPr id="3" name="Marcador de contenido 2"/>
          <p:cNvSpPr>
            <a:spLocks noGrp="1"/>
          </p:cNvSpPr>
          <p:nvPr>
            <p:ph idx="1"/>
          </p:nvPr>
        </p:nvSpPr>
        <p:spPr>
          <a:xfrm>
            <a:off x="330497" y="1347537"/>
            <a:ext cx="8205974" cy="4999689"/>
          </a:xfrm>
        </p:spPr>
        <p:txBody>
          <a:bodyPr>
            <a:noAutofit/>
          </a:bodyPr>
          <a:lstStyle/>
          <a:p>
            <a:pPr marL="0" marR="0" lvl="1" indent="0">
              <a:lnSpc>
                <a:spcPct val="107000"/>
              </a:lnSpc>
              <a:spcAft>
                <a:spcPts val="0"/>
              </a:spcAft>
              <a:buNone/>
            </a:pPr>
            <a:r>
              <a:rPr lang="en-US" sz="1100" dirty="0">
                <a:solidFill>
                  <a:srgbClr val="000000"/>
                </a:solidFill>
                <a:latin typeface="Arial Narrow" panose="020B0606020202030204" pitchFamily="34" charset="0"/>
              </a:rPr>
              <a:t>Many of us have experience with locality planning in some form or another. For the purposes of this guide, it helpful to clarify what we understand a Locality Evangelization Plan is and is not.  </a:t>
            </a:r>
          </a:p>
          <a:p>
            <a:pPr marL="0" indent="0"/>
            <a:endParaRPr lang="en-US" b="0" dirty="0"/>
          </a:p>
          <a:p>
            <a:r>
              <a:rPr lang="en-US" dirty="0"/>
              <a:t> </a:t>
            </a:r>
          </a:p>
          <a:p>
            <a:r>
              <a:rPr lang="en-US" dirty="0"/>
              <a:t> </a:t>
            </a: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2</a:t>
            </a:r>
          </a:p>
        </p:txBody>
      </p:sp>
      <p:graphicFrame>
        <p:nvGraphicFramePr>
          <p:cNvPr id="39" name="Table 38">
            <a:extLst>
              <a:ext uri="{FF2B5EF4-FFF2-40B4-BE49-F238E27FC236}">
                <a16:creationId xmlns:a16="http://schemas.microsoft.com/office/drawing/2014/main" id="{DAFF7E17-3CA8-FE6E-EDCB-24E9FEC7C91C}"/>
              </a:ext>
            </a:extLst>
          </p:cNvPr>
          <p:cNvGraphicFramePr>
            <a:graphicFrameLocks noGrp="1"/>
          </p:cNvGraphicFramePr>
          <p:nvPr>
            <p:extLst>
              <p:ext uri="{D42A27DB-BD31-4B8C-83A1-F6EECF244321}">
                <p14:modId xmlns:p14="http://schemas.microsoft.com/office/powerpoint/2010/main" val="3590003439"/>
              </p:ext>
            </p:extLst>
          </p:nvPr>
        </p:nvGraphicFramePr>
        <p:xfrm>
          <a:off x="1147101" y="2142423"/>
          <a:ext cx="6572766" cy="3368040"/>
        </p:xfrm>
        <a:graphic>
          <a:graphicData uri="http://schemas.openxmlformats.org/drawingml/2006/table">
            <a:tbl>
              <a:tblPr firstRow="1" bandRow="1">
                <a:tableStyleId>{793D81CF-94F2-401A-BA57-92F5A7B2D0C5}</a:tableStyleId>
              </a:tblPr>
              <a:tblGrid>
                <a:gridCol w="3436427">
                  <a:extLst>
                    <a:ext uri="{9D8B030D-6E8A-4147-A177-3AD203B41FA5}">
                      <a16:colId xmlns:a16="http://schemas.microsoft.com/office/drawing/2014/main" val="1686559200"/>
                    </a:ext>
                  </a:extLst>
                </a:gridCol>
                <a:gridCol w="3136339">
                  <a:extLst>
                    <a:ext uri="{9D8B030D-6E8A-4147-A177-3AD203B41FA5}">
                      <a16:colId xmlns:a16="http://schemas.microsoft.com/office/drawing/2014/main" val="2077230540"/>
                    </a:ext>
                  </a:extLst>
                </a:gridCol>
              </a:tblGrid>
              <a:tr h="345710">
                <a:tc>
                  <a:txBody>
                    <a:bodyPr/>
                    <a:lstStyle/>
                    <a:p>
                      <a:pPr algn="ctr"/>
                      <a:r>
                        <a:rPr lang="en-US" sz="2000" dirty="0"/>
                        <a:t>What it IS</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2000" dirty="0"/>
                        <a:t>What it IS NOT</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487022636"/>
                  </a:ext>
                </a:extLst>
              </a:tr>
              <a:tr h="295183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u="none" strike="noStrike" kern="1200" dirty="0">
                          <a:solidFill>
                            <a:schemeClr val="dk1"/>
                          </a:solidFill>
                          <a:effectLst/>
                        </a:rPr>
                        <a:t>Locality planning looks at the evangelizing needs and opportunities within the context of the local reality.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u="none" strike="noStrike" kern="1200" dirty="0">
                          <a:solidFill>
                            <a:schemeClr val="dk1"/>
                          </a:solidFill>
                          <a:effectLst/>
                        </a:rPr>
                        <a:t>It spans those areas served by RC sections, ECYD, Legionary of Christ and consecrated communities, apostolates, and RC institutions.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u="none" strike="noStrike" kern="1200" dirty="0">
                          <a:solidFill>
                            <a:schemeClr val="dk1"/>
                          </a:solidFill>
                          <a:effectLst/>
                        </a:rPr>
                        <a:t>It sets priorities and goals that unite all Regnum Christi members toward a shared vision for the evangelizing work within each locality.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u="none" strike="noStrike" kern="1200" dirty="0">
                          <a:solidFill>
                            <a:schemeClr val="dk1"/>
                          </a:solidFill>
                          <a:effectLst/>
                        </a:rPr>
                        <a:t>Everyone in the Regnum Christi family can see how they can contribute to realizing the evangelizing mission of the locality.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u="none" strike="noStrike" kern="1200" dirty="0">
                          <a:solidFill>
                            <a:schemeClr val="dk1"/>
                          </a:solidFill>
                          <a:effectLst/>
                        </a:rPr>
                        <a:t>It is just as valid and necessary for large established localities as it is for new or even struggling localities.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u="none" strike="noStrike" kern="1200" dirty="0">
                          <a:solidFill>
                            <a:schemeClr val="dk1"/>
                          </a:solidFill>
                          <a:effectLst/>
                        </a:rPr>
                        <a:t>The Locality Evangelization Plan is a living document, kept alive and relevant by those in the locality convicted by the mission and committed to seeing the vision God has for the locality come alive.</a:t>
                      </a:r>
                      <a:endParaRPr lang="en-US" sz="1050" u="none" strike="noStrike" kern="1200" dirty="0">
                        <a:solidFill>
                          <a:schemeClr val="dk1"/>
                        </a:solidFill>
                        <a:effectLst/>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
                      </a:pPr>
                      <a:r>
                        <a:rPr lang="en-US" sz="1050" u="none" strike="noStrike" kern="1200" dirty="0">
                          <a:solidFill>
                            <a:schemeClr val="dk1"/>
                          </a:solidFill>
                          <a:effectLst/>
                        </a:rPr>
                        <a:t>A one-size fits all approach</a:t>
                      </a:r>
                    </a:p>
                    <a:p>
                      <a:pPr marL="285750" indent="-285750">
                        <a:buFont typeface="Wingdings" panose="05000000000000000000" pitchFamily="2" charset="2"/>
                        <a:buChar char=""/>
                      </a:pPr>
                      <a:r>
                        <a:rPr lang="en-US" sz="1050" u="none" strike="noStrike" kern="1200" dirty="0">
                          <a:solidFill>
                            <a:schemeClr val="dk1"/>
                          </a:solidFill>
                          <a:effectLst/>
                        </a:rPr>
                        <a:t>A plan that interferes with or dictates the operations of the individual entities, but rather it informs them. </a:t>
                      </a:r>
                    </a:p>
                    <a:p>
                      <a:pPr marL="285750" indent="-285750">
                        <a:buFont typeface="Wingdings" panose="05000000000000000000" pitchFamily="2" charset="2"/>
                        <a:buChar char=""/>
                      </a:pPr>
                      <a:r>
                        <a:rPr lang="en-US" sz="1050" u="none" strike="noStrike" kern="1200" dirty="0">
                          <a:solidFill>
                            <a:schemeClr val="dk1"/>
                          </a:solidFill>
                          <a:effectLst/>
                        </a:rPr>
                        <a:t>A plan prepared by one or two people on behalf of a locality. </a:t>
                      </a:r>
                    </a:p>
                    <a:p>
                      <a:pPr marL="285750" indent="-285750">
                        <a:buFont typeface="Wingdings" panose="05000000000000000000" pitchFamily="2" charset="2"/>
                        <a:buChar char=""/>
                      </a:pPr>
                      <a:r>
                        <a:rPr lang="en-US" sz="1050" u="none" strike="noStrike" kern="1200" dirty="0">
                          <a:solidFill>
                            <a:schemeClr val="dk1"/>
                          </a:solidFill>
                          <a:effectLst/>
                        </a:rPr>
                        <a:t>A formation plan or event calendar for a section. </a:t>
                      </a:r>
                    </a:p>
                    <a:p>
                      <a:pPr marL="285750" indent="-285750">
                        <a:buFont typeface="Wingdings" panose="05000000000000000000" pitchFamily="2" charset="2"/>
                        <a:buChar char=""/>
                      </a:pPr>
                      <a:r>
                        <a:rPr lang="en-US" sz="1050" u="none" strike="noStrike" kern="1200" dirty="0">
                          <a:solidFill>
                            <a:schemeClr val="dk1"/>
                          </a:solidFill>
                          <a:effectLst/>
                        </a:rPr>
                        <a:t>A document to be submitted and then never revisited. </a:t>
                      </a:r>
                      <a:r>
                        <a:rPr lang="en-US" sz="1050" kern="1200" dirty="0">
                          <a:solidFill>
                            <a:schemeClr val="dk1"/>
                          </a:solidFill>
                          <a:effectLst/>
                        </a:rPr>
                        <a:t> </a:t>
                      </a:r>
                      <a:endParaRPr lang="en-US" sz="105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60586"/>
                  </a:ext>
                </a:extLst>
              </a:tr>
            </a:tbl>
          </a:graphicData>
        </a:graphic>
      </p:graphicFrame>
    </p:spTree>
    <p:extLst>
      <p:ext uri="{BB962C8B-B14F-4D97-AF65-F5344CB8AC3E}">
        <p14:creationId xmlns:p14="http://schemas.microsoft.com/office/powerpoint/2010/main" val="360437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p:cNvSpPr txBox="1"/>
          <p:nvPr/>
        </p:nvSpPr>
        <p:spPr>
          <a:xfrm>
            <a:off x="8151389" y="167075"/>
            <a:ext cx="689818" cy="769441"/>
          </a:xfrm>
          <a:prstGeom prst="rect">
            <a:avLst/>
          </a:prstGeom>
          <a:noFill/>
        </p:spPr>
        <p:txBody>
          <a:bodyPr wrap="square" rtlCol="0">
            <a:spAutoFit/>
          </a:bodyPr>
          <a:lstStyle/>
          <a:p>
            <a:r>
              <a:rPr lang="es-ES" sz="4400" b="1" dirty="0">
                <a:solidFill>
                  <a:schemeClr val="bg1"/>
                </a:solidFill>
                <a:latin typeface="Helvetica"/>
                <a:cs typeface="Helvetica"/>
              </a:rPr>
              <a:t>3</a:t>
            </a:r>
          </a:p>
        </p:txBody>
      </p:sp>
      <p:pic>
        <p:nvPicPr>
          <p:cNvPr id="7" name="Imagen 6"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5" name="Rectángulo 4"/>
          <p:cNvSpPr/>
          <p:nvPr/>
        </p:nvSpPr>
        <p:spPr>
          <a:xfrm>
            <a:off x="483970" y="1390710"/>
            <a:ext cx="8176060" cy="5133105"/>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Título 1">
            <a:extLst>
              <a:ext uri="{FF2B5EF4-FFF2-40B4-BE49-F238E27FC236}">
                <a16:creationId xmlns:a16="http://schemas.microsoft.com/office/drawing/2014/main" id="{3DAA36B4-F9D6-917C-128C-194C963A068F}"/>
              </a:ext>
            </a:extLst>
          </p:cNvPr>
          <p:cNvSpPr>
            <a:spLocks noGrp="1"/>
          </p:cNvSpPr>
          <p:nvPr>
            <p:ph type="title"/>
          </p:nvPr>
        </p:nvSpPr>
        <p:spPr>
          <a:xfrm>
            <a:off x="330497" y="585045"/>
            <a:ext cx="4029161" cy="548640"/>
          </a:xfrm>
        </p:spPr>
        <p:txBody>
          <a:bodyPr/>
          <a:lstStyle/>
          <a:p>
            <a:r>
              <a:rPr lang="en-US" altLang="en-US" sz="2400" dirty="0"/>
              <a:t>Eight Marks of a Good Locality Evangelization Plan</a:t>
            </a:r>
            <a:br>
              <a:rPr lang="en-US" altLang="en-US" sz="2400" dirty="0"/>
            </a:br>
            <a:endParaRPr lang="en-US" sz="2400" dirty="0"/>
          </a:p>
        </p:txBody>
      </p:sp>
      <p:grpSp>
        <p:nvGrpSpPr>
          <p:cNvPr id="15" name="Group 14">
            <a:extLst>
              <a:ext uri="{FF2B5EF4-FFF2-40B4-BE49-F238E27FC236}">
                <a16:creationId xmlns:a16="http://schemas.microsoft.com/office/drawing/2014/main" id="{ECB918D5-F316-2375-FC52-2D996B01F572}"/>
              </a:ext>
            </a:extLst>
          </p:cNvPr>
          <p:cNvGrpSpPr/>
          <p:nvPr/>
        </p:nvGrpSpPr>
        <p:grpSpPr>
          <a:xfrm>
            <a:off x="572777" y="1485901"/>
            <a:ext cx="7999723" cy="4925310"/>
            <a:chOff x="1998316" y="512986"/>
            <a:chExt cx="8088662" cy="4930070"/>
          </a:xfrm>
        </p:grpSpPr>
        <p:sp>
          <p:nvSpPr>
            <p:cNvPr id="62" name="Rectangle 61">
              <a:extLst>
                <a:ext uri="{FF2B5EF4-FFF2-40B4-BE49-F238E27FC236}">
                  <a16:creationId xmlns:a16="http://schemas.microsoft.com/office/drawing/2014/main" id="{9BCA138C-4B3C-5A31-FFDB-BB7106B785A2}"/>
                </a:ext>
              </a:extLst>
            </p:cNvPr>
            <p:cNvSpPr/>
            <p:nvPr/>
          </p:nvSpPr>
          <p:spPr>
            <a:xfrm>
              <a:off x="1998316" y="512986"/>
              <a:ext cx="1828799" cy="725075"/>
            </a:xfrm>
            <a:prstGeom prst="rect">
              <a:avLst/>
            </a:prstGeom>
            <a:solidFill>
              <a:schemeClr val="bg1"/>
            </a:solidFill>
            <a:ln>
              <a:solidFill>
                <a:schemeClr val="accent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ts val="1800"/>
                </a:lnSpc>
              </a:pPr>
              <a:r>
                <a:rPr lang="en-US" dirty="0">
                  <a:solidFill>
                    <a:srgbClr val="610A1C"/>
                  </a:solidFill>
                </a:rPr>
                <a:t>Prayer and Discernment</a:t>
              </a:r>
            </a:p>
          </p:txBody>
        </p:sp>
        <p:grpSp>
          <p:nvGrpSpPr>
            <p:cNvPr id="17" name="Group 16">
              <a:extLst>
                <a:ext uri="{FF2B5EF4-FFF2-40B4-BE49-F238E27FC236}">
                  <a16:creationId xmlns:a16="http://schemas.microsoft.com/office/drawing/2014/main" id="{B5222F5C-96CA-89C9-403B-3552CC0E7729}"/>
                </a:ext>
              </a:extLst>
            </p:cNvPr>
            <p:cNvGrpSpPr/>
            <p:nvPr/>
          </p:nvGrpSpPr>
          <p:grpSpPr>
            <a:xfrm>
              <a:off x="1998316" y="1238060"/>
              <a:ext cx="1828800" cy="2102498"/>
              <a:chOff x="27550" y="2020621"/>
              <a:chExt cx="1837531" cy="2102498"/>
            </a:xfrm>
          </p:grpSpPr>
          <p:sp>
            <p:nvSpPr>
              <p:cNvPr id="60" name="Rectangle 59">
                <a:extLst>
                  <a:ext uri="{FF2B5EF4-FFF2-40B4-BE49-F238E27FC236}">
                    <a16:creationId xmlns:a16="http://schemas.microsoft.com/office/drawing/2014/main" id="{9F6E6C4E-7F13-3AE0-8FA8-C80EC762D2AA}"/>
                  </a:ext>
                </a:extLst>
              </p:cNvPr>
              <p:cNvSpPr/>
              <p:nvPr/>
            </p:nvSpPr>
            <p:spPr>
              <a:xfrm>
                <a:off x="27550" y="2020621"/>
                <a:ext cx="1837531" cy="210249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1" name="TextBox 60">
                <a:extLst>
                  <a:ext uri="{FF2B5EF4-FFF2-40B4-BE49-F238E27FC236}">
                    <a16:creationId xmlns:a16="http://schemas.microsoft.com/office/drawing/2014/main" id="{5B4AE5CB-37D0-C8FD-6FD0-77C85BEAA2A8}"/>
                  </a:ext>
                </a:extLst>
              </p:cNvPr>
              <p:cNvSpPr txBox="1"/>
              <p:nvPr/>
            </p:nvSpPr>
            <p:spPr>
              <a:xfrm>
                <a:off x="27550" y="2020621"/>
                <a:ext cx="1837531" cy="2102498"/>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defTabSz="444500">
                  <a:lnSpc>
                    <a:spcPct val="90000"/>
                  </a:lnSpc>
                  <a:spcBef>
                    <a:spcPct val="0"/>
                  </a:spcBef>
                  <a:spcAft>
                    <a:spcPct val="15000"/>
                  </a:spcAft>
                </a:pPr>
                <a:r>
                  <a:rPr lang="en-US" sz="1000" dirty="0"/>
                  <a:t>We prioritized prayer in our planning as we listened to God, discerning his will for us in our locality and seeking the Holy Spirit’s guidance. This spiritual foundation continues to inspire and guide us. </a:t>
                </a:r>
              </a:p>
            </p:txBody>
          </p:sp>
        </p:grpSp>
        <p:sp>
          <p:nvSpPr>
            <p:cNvPr id="58" name="Rectangle 57">
              <a:extLst>
                <a:ext uri="{FF2B5EF4-FFF2-40B4-BE49-F238E27FC236}">
                  <a16:creationId xmlns:a16="http://schemas.microsoft.com/office/drawing/2014/main" id="{7CBE51F2-9791-4DED-9A91-FF2CF709FF46}"/>
                </a:ext>
              </a:extLst>
            </p:cNvPr>
            <p:cNvSpPr/>
            <p:nvPr/>
          </p:nvSpPr>
          <p:spPr>
            <a:xfrm>
              <a:off x="4084937" y="512986"/>
              <a:ext cx="1828799" cy="725075"/>
            </a:xfrm>
            <a:prstGeom prst="rect">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ts val="1800"/>
                </a:lnSpc>
              </a:pPr>
              <a:r>
                <a:rPr lang="en-US" dirty="0">
                  <a:solidFill>
                    <a:srgbClr val="610A1C"/>
                  </a:solidFill>
                </a:rPr>
                <a:t>Grounded in RC Charism</a:t>
              </a:r>
            </a:p>
          </p:txBody>
        </p:sp>
        <p:grpSp>
          <p:nvGrpSpPr>
            <p:cNvPr id="19" name="Group 18">
              <a:extLst>
                <a:ext uri="{FF2B5EF4-FFF2-40B4-BE49-F238E27FC236}">
                  <a16:creationId xmlns:a16="http://schemas.microsoft.com/office/drawing/2014/main" id="{28C6E217-A517-93FE-1812-700189FC1A6E}"/>
                </a:ext>
              </a:extLst>
            </p:cNvPr>
            <p:cNvGrpSpPr/>
            <p:nvPr/>
          </p:nvGrpSpPr>
          <p:grpSpPr>
            <a:xfrm>
              <a:off x="4084937" y="1238060"/>
              <a:ext cx="1828800" cy="2102498"/>
              <a:chOff x="2122335" y="2020621"/>
              <a:chExt cx="1837531" cy="2102498"/>
            </a:xfrm>
          </p:grpSpPr>
          <p:sp>
            <p:nvSpPr>
              <p:cNvPr id="56" name="Rectangle 55">
                <a:extLst>
                  <a:ext uri="{FF2B5EF4-FFF2-40B4-BE49-F238E27FC236}">
                    <a16:creationId xmlns:a16="http://schemas.microsoft.com/office/drawing/2014/main" id="{8A6432D8-C539-B660-E017-D28C7A9378C4}"/>
                  </a:ext>
                </a:extLst>
              </p:cNvPr>
              <p:cNvSpPr/>
              <p:nvPr/>
            </p:nvSpPr>
            <p:spPr>
              <a:xfrm>
                <a:off x="2122335" y="2020621"/>
                <a:ext cx="1837531" cy="210249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7" name="TextBox 56">
                <a:extLst>
                  <a:ext uri="{FF2B5EF4-FFF2-40B4-BE49-F238E27FC236}">
                    <a16:creationId xmlns:a16="http://schemas.microsoft.com/office/drawing/2014/main" id="{108FB1A6-EE91-A00C-38AE-D677EB9D19D8}"/>
                  </a:ext>
                </a:extLst>
              </p:cNvPr>
              <p:cNvSpPr txBox="1"/>
              <p:nvPr/>
            </p:nvSpPr>
            <p:spPr>
              <a:xfrm>
                <a:off x="2122335" y="2020621"/>
                <a:ext cx="1837531" cy="2102498"/>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0" lvl="1" defTabSz="444500">
                  <a:lnSpc>
                    <a:spcPct val="90000"/>
                  </a:lnSpc>
                  <a:spcBef>
                    <a:spcPct val="0"/>
                  </a:spcBef>
                  <a:spcAft>
                    <a:spcPct val="15000"/>
                  </a:spcAft>
                </a:pPr>
                <a:r>
                  <a:rPr lang="en-US" sz="1000" dirty="0"/>
                  <a:t>Our plan flows from our conviction of the transforming power of our charism given to us by the Holy Spirit to build the Kingdom. We believe in the potential of each member to live that charism as an apostle, and we believe that by collaborating we can make a bigger impact on the mission. We adopted the Regnum Christi apostolic principles in guiding our choice of apostolic activities and the way we carry them out.</a:t>
                </a:r>
              </a:p>
            </p:txBody>
          </p:sp>
        </p:grpSp>
        <p:sp>
          <p:nvSpPr>
            <p:cNvPr id="54" name="Rectangle 53">
              <a:extLst>
                <a:ext uri="{FF2B5EF4-FFF2-40B4-BE49-F238E27FC236}">
                  <a16:creationId xmlns:a16="http://schemas.microsoft.com/office/drawing/2014/main" id="{528EDC5B-0800-805B-0C2F-EDA146AF3BC9}"/>
                </a:ext>
              </a:extLst>
            </p:cNvPr>
            <p:cNvSpPr/>
            <p:nvPr/>
          </p:nvSpPr>
          <p:spPr>
            <a:xfrm>
              <a:off x="6171557" y="512986"/>
              <a:ext cx="1828799" cy="725075"/>
            </a:xfrm>
            <a:prstGeom prst="rect">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ts val="1800"/>
                </a:lnSpc>
              </a:pPr>
              <a:r>
                <a:rPr lang="en-US" dirty="0">
                  <a:solidFill>
                    <a:srgbClr val="610A1C"/>
                  </a:solidFill>
                </a:rPr>
                <a:t>Shared Vision</a:t>
              </a:r>
            </a:p>
          </p:txBody>
        </p:sp>
        <p:grpSp>
          <p:nvGrpSpPr>
            <p:cNvPr id="21" name="Group 20">
              <a:extLst>
                <a:ext uri="{FF2B5EF4-FFF2-40B4-BE49-F238E27FC236}">
                  <a16:creationId xmlns:a16="http://schemas.microsoft.com/office/drawing/2014/main" id="{8CCC9B7F-8805-A1A5-B32E-884418179536}"/>
                </a:ext>
              </a:extLst>
            </p:cNvPr>
            <p:cNvGrpSpPr/>
            <p:nvPr/>
          </p:nvGrpSpPr>
          <p:grpSpPr>
            <a:xfrm>
              <a:off x="6171558" y="1238060"/>
              <a:ext cx="1828800" cy="2102498"/>
              <a:chOff x="4192627" y="2020621"/>
              <a:chExt cx="1837531" cy="2102498"/>
            </a:xfrm>
          </p:grpSpPr>
          <p:sp>
            <p:nvSpPr>
              <p:cNvPr id="52" name="Rectangle 51">
                <a:extLst>
                  <a:ext uri="{FF2B5EF4-FFF2-40B4-BE49-F238E27FC236}">
                    <a16:creationId xmlns:a16="http://schemas.microsoft.com/office/drawing/2014/main" id="{5CE25FED-B8E7-761A-23B2-C131016B2D44}"/>
                  </a:ext>
                </a:extLst>
              </p:cNvPr>
              <p:cNvSpPr/>
              <p:nvPr/>
            </p:nvSpPr>
            <p:spPr>
              <a:xfrm>
                <a:off x="4192627" y="2020621"/>
                <a:ext cx="1837531" cy="210249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3" name="TextBox 52">
                <a:extLst>
                  <a:ext uri="{FF2B5EF4-FFF2-40B4-BE49-F238E27FC236}">
                    <a16:creationId xmlns:a16="http://schemas.microsoft.com/office/drawing/2014/main" id="{3C2E1E43-48D6-608F-7496-8A49B99FCCEA}"/>
                  </a:ext>
                </a:extLst>
              </p:cNvPr>
              <p:cNvSpPr txBox="1"/>
              <p:nvPr/>
            </p:nvSpPr>
            <p:spPr>
              <a:xfrm>
                <a:off x="4192627" y="2020621"/>
                <a:ext cx="1837531" cy="2102498"/>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defTabSz="444500">
                  <a:lnSpc>
                    <a:spcPct val="90000"/>
                  </a:lnSpc>
                  <a:spcBef>
                    <a:spcPct val="0"/>
                  </a:spcBef>
                  <a:spcAft>
                    <a:spcPct val="15000"/>
                  </a:spcAft>
                </a:pPr>
                <a:r>
                  <a:rPr lang="en-US" sz="1000" dirty="0"/>
                  <a:t>As a community of apostles - Legionaries, consecrated and lay faithful – we share and can articulate a common vision for the future of Regnum Christi in the locality. This vision is compelling. It is not generic but specific and relevant to the reality of our locality. We can see how each vocation, institution, section and apostolate can contribute to this vision.</a:t>
                </a:r>
              </a:p>
            </p:txBody>
          </p:sp>
        </p:grpSp>
        <p:sp>
          <p:nvSpPr>
            <p:cNvPr id="50" name="Rectangle 49">
              <a:extLst>
                <a:ext uri="{FF2B5EF4-FFF2-40B4-BE49-F238E27FC236}">
                  <a16:creationId xmlns:a16="http://schemas.microsoft.com/office/drawing/2014/main" id="{6478C3B2-4DE9-CD0C-E51C-0494C3048A95}"/>
                </a:ext>
              </a:extLst>
            </p:cNvPr>
            <p:cNvSpPr/>
            <p:nvPr/>
          </p:nvSpPr>
          <p:spPr>
            <a:xfrm>
              <a:off x="8258176" y="512986"/>
              <a:ext cx="1828799" cy="725075"/>
            </a:xfrm>
            <a:prstGeom prst="rect">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ts val="1800"/>
                </a:lnSpc>
              </a:pPr>
              <a:r>
                <a:rPr lang="en-US" dirty="0">
                  <a:solidFill>
                    <a:srgbClr val="610A1C"/>
                  </a:solidFill>
                </a:rPr>
                <a:t>Outward-facing</a:t>
              </a:r>
            </a:p>
          </p:txBody>
        </p:sp>
        <p:grpSp>
          <p:nvGrpSpPr>
            <p:cNvPr id="23" name="Group 22">
              <a:extLst>
                <a:ext uri="{FF2B5EF4-FFF2-40B4-BE49-F238E27FC236}">
                  <a16:creationId xmlns:a16="http://schemas.microsoft.com/office/drawing/2014/main" id="{72C2C855-CFCC-840B-F23F-1CBA079EBEFE}"/>
                </a:ext>
              </a:extLst>
            </p:cNvPr>
            <p:cNvGrpSpPr/>
            <p:nvPr/>
          </p:nvGrpSpPr>
          <p:grpSpPr>
            <a:xfrm>
              <a:off x="8258178" y="1238060"/>
              <a:ext cx="1828800" cy="2102498"/>
              <a:chOff x="6287412" y="2020621"/>
              <a:chExt cx="1837531" cy="2102498"/>
            </a:xfrm>
          </p:grpSpPr>
          <p:sp>
            <p:nvSpPr>
              <p:cNvPr id="48" name="Rectangle 47">
                <a:extLst>
                  <a:ext uri="{FF2B5EF4-FFF2-40B4-BE49-F238E27FC236}">
                    <a16:creationId xmlns:a16="http://schemas.microsoft.com/office/drawing/2014/main" id="{0A151444-DD35-2D21-02E0-10225002AFF3}"/>
                  </a:ext>
                </a:extLst>
              </p:cNvPr>
              <p:cNvSpPr/>
              <p:nvPr/>
            </p:nvSpPr>
            <p:spPr>
              <a:xfrm>
                <a:off x="6287412" y="2020621"/>
                <a:ext cx="1837531" cy="210249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TextBox 48">
                <a:extLst>
                  <a:ext uri="{FF2B5EF4-FFF2-40B4-BE49-F238E27FC236}">
                    <a16:creationId xmlns:a16="http://schemas.microsoft.com/office/drawing/2014/main" id="{01C9C204-A389-670C-4A5B-D7B4D7A8EC9B}"/>
                  </a:ext>
                </a:extLst>
              </p:cNvPr>
              <p:cNvSpPr txBox="1"/>
              <p:nvPr/>
            </p:nvSpPr>
            <p:spPr>
              <a:xfrm>
                <a:off x="6287412" y="2020621"/>
                <a:ext cx="1837531" cy="2102498"/>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defTabSz="444500">
                  <a:lnSpc>
                    <a:spcPct val="90000"/>
                  </a:lnSpc>
                  <a:spcBef>
                    <a:spcPct val="0"/>
                  </a:spcBef>
                  <a:spcAft>
                    <a:spcPct val="15000"/>
                  </a:spcAft>
                </a:pPr>
                <a:r>
                  <a:rPr lang="en-US" sz="1000" dirty="0"/>
                  <a:t>We listened to the needs, aspirations and questions of those God is calling us to serve – those in our families and those in society both inside and outside the Church - so that our evangelization efforts truly connect with and are relevant to those we serve. </a:t>
                </a:r>
              </a:p>
            </p:txBody>
          </p:sp>
        </p:grpSp>
        <p:sp>
          <p:nvSpPr>
            <p:cNvPr id="46" name="Rectangle 45">
              <a:extLst>
                <a:ext uri="{FF2B5EF4-FFF2-40B4-BE49-F238E27FC236}">
                  <a16:creationId xmlns:a16="http://schemas.microsoft.com/office/drawing/2014/main" id="{6D5F1351-AB47-776E-6411-6FB7A7861231}"/>
                </a:ext>
              </a:extLst>
            </p:cNvPr>
            <p:cNvSpPr/>
            <p:nvPr/>
          </p:nvSpPr>
          <p:spPr>
            <a:xfrm>
              <a:off x="1998316" y="3340558"/>
              <a:ext cx="1828799" cy="809053"/>
            </a:xfrm>
            <a:prstGeom prst="rect">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ts val="1800"/>
                </a:lnSpc>
              </a:pPr>
              <a:r>
                <a:rPr lang="en-US" dirty="0">
                  <a:solidFill>
                    <a:srgbClr val="610A1C"/>
                  </a:solidFill>
                </a:rPr>
                <a:t>Strategic focus and use of resources</a:t>
              </a:r>
            </a:p>
          </p:txBody>
        </p:sp>
        <p:grpSp>
          <p:nvGrpSpPr>
            <p:cNvPr id="25" name="Group 24">
              <a:extLst>
                <a:ext uri="{FF2B5EF4-FFF2-40B4-BE49-F238E27FC236}">
                  <a16:creationId xmlns:a16="http://schemas.microsoft.com/office/drawing/2014/main" id="{F94BEE46-5A0E-5DFE-4BA4-BA9F89AED02F}"/>
                </a:ext>
              </a:extLst>
            </p:cNvPr>
            <p:cNvGrpSpPr/>
            <p:nvPr/>
          </p:nvGrpSpPr>
          <p:grpSpPr>
            <a:xfrm>
              <a:off x="1998316" y="4149611"/>
              <a:ext cx="1828800" cy="1293445"/>
              <a:chOff x="27550" y="1710870"/>
              <a:chExt cx="1837531" cy="2542556"/>
            </a:xfrm>
          </p:grpSpPr>
          <p:sp>
            <p:nvSpPr>
              <p:cNvPr id="44" name="Rectangle 43">
                <a:extLst>
                  <a:ext uri="{FF2B5EF4-FFF2-40B4-BE49-F238E27FC236}">
                    <a16:creationId xmlns:a16="http://schemas.microsoft.com/office/drawing/2014/main" id="{3D297958-0E48-E0B8-C2A0-7002EA618EF3}"/>
                  </a:ext>
                </a:extLst>
              </p:cNvPr>
              <p:cNvSpPr/>
              <p:nvPr/>
            </p:nvSpPr>
            <p:spPr>
              <a:xfrm>
                <a:off x="27550" y="1710870"/>
                <a:ext cx="1837531" cy="2542556"/>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nchor="t" anchorCtr="0"/>
              <a:lstStyle/>
              <a:p>
                <a:endParaRPr lang="en-US" sz="1050"/>
              </a:p>
            </p:txBody>
          </p:sp>
          <p:sp>
            <p:nvSpPr>
              <p:cNvPr id="45" name="TextBox 44">
                <a:extLst>
                  <a:ext uri="{FF2B5EF4-FFF2-40B4-BE49-F238E27FC236}">
                    <a16:creationId xmlns:a16="http://schemas.microsoft.com/office/drawing/2014/main" id="{B9E3FB7D-A07F-B01E-B349-F8B7200F302F}"/>
                  </a:ext>
                </a:extLst>
              </p:cNvPr>
              <p:cNvSpPr txBox="1"/>
              <p:nvPr/>
            </p:nvSpPr>
            <p:spPr>
              <a:xfrm>
                <a:off x="27550" y="1710870"/>
                <a:ext cx="1837531" cy="2542556"/>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 tIns="5080" rIns="5080" bIns="5080" numCol="1" spcCol="1270" anchor="t" anchorCtr="0">
                <a:noAutofit/>
              </a:bodyPr>
              <a:lstStyle/>
              <a:p>
                <a:pPr marL="0" lvl="1" defTabSz="444500">
                  <a:lnSpc>
                    <a:spcPct val="90000"/>
                  </a:lnSpc>
                  <a:spcBef>
                    <a:spcPct val="0"/>
                  </a:spcBef>
                  <a:spcAft>
                    <a:spcPct val="15000"/>
                  </a:spcAft>
                </a:pPr>
                <a:r>
                  <a:rPr lang="en-US" sz="1000" dirty="0"/>
                  <a:t>We have chosen no more than three priorities and that is where our time and energy are focused. We are convinced that focusing on these priorities is the most effective way to move closer to our vision. </a:t>
                </a:r>
              </a:p>
            </p:txBody>
          </p:sp>
        </p:grpSp>
        <p:sp>
          <p:nvSpPr>
            <p:cNvPr id="42" name="Rectangle 41">
              <a:extLst>
                <a:ext uri="{FF2B5EF4-FFF2-40B4-BE49-F238E27FC236}">
                  <a16:creationId xmlns:a16="http://schemas.microsoft.com/office/drawing/2014/main" id="{2EA7E994-3BC0-FF94-5B47-93EE0A9F21A2}"/>
                </a:ext>
              </a:extLst>
            </p:cNvPr>
            <p:cNvSpPr/>
            <p:nvPr/>
          </p:nvSpPr>
          <p:spPr>
            <a:xfrm>
              <a:off x="4084936" y="3340558"/>
              <a:ext cx="1828799" cy="809053"/>
            </a:xfrm>
            <a:prstGeom prst="rect">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ts val="1800"/>
                </a:lnSpc>
              </a:pPr>
              <a:r>
                <a:rPr lang="en-US" dirty="0">
                  <a:solidFill>
                    <a:srgbClr val="610A1C"/>
                  </a:solidFill>
                </a:rPr>
                <a:t>Mutually accountable to goals</a:t>
              </a:r>
            </a:p>
          </p:txBody>
        </p:sp>
        <p:grpSp>
          <p:nvGrpSpPr>
            <p:cNvPr id="27" name="Group 26">
              <a:extLst>
                <a:ext uri="{FF2B5EF4-FFF2-40B4-BE49-F238E27FC236}">
                  <a16:creationId xmlns:a16="http://schemas.microsoft.com/office/drawing/2014/main" id="{D7957FCE-AD2B-2B03-3B33-9DE4F85A2F56}"/>
                </a:ext>
              </a:extLst>
            </p:cNvPr>
            <p:cNvGrpSpPr/>
            <p:nvPr/>
          </p:nvGrpSpPr>
          <p:grpSpPr>
            <a:xfrm>
              <a:off x="4084937" y="4149611"/>
              <a:ext cx="1828800" cy="1293445"/>
              <a:chOff x="2097841" y="1710870"/>
              <a:chExt cx="1837531" cy="2542556"/>
            </a:xfrm>
          </p:grpSpPr>
          <p:sp>
            <p:nvSpPr>
              <p:cNvPr id="40" name="Rectangle 39">
                <a:extLst>
                  <a:ext uri="{FF2B5EF4-FFF2-40B4-BE49-F238E27FC236}">
                    <a16:creationId xmlns:a16="http://schemas.microsoft.com/office/drawing/2014/main" id="{258FA34A-F79E-0A79-BB25-4C8711461498}"/>
                  </a:ext>
                </a:extLst>
              </p:cNvPr>
              <p:cNvSpPr/>
              <p:nvPr/>
            </p:nvSpPr>
            <p:spPr>
              <a:xfrm>
                <a:off x="2097841" y="1710870"/>
                <a:ext cx="1837531" cy="2542556"/>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nchor="t" anchorCtr="0"/>
              <a:lstStyle/>
              <a:p>
                <a:endParaRPr lang="en-US" sz="1050"/>
              </a:p>
            </p:txBody>
          </p:sp>
          <p:sp>
            <p:nvSpPr>
              <p:cNvPr id="41" name="TextBox 40">
                <a:extLst>
                  <a:ext uri="{FF2B5EF4-FFF2-40B4-BE49-F238E27FC236}">
                    <a16:creationId xmlns:a16="http://schemas.microsoft.com/office/drawing/2014/main" id="{3E7F36F6-0529-7BCD-897A-5B0C22DA07CB}"/>
                  </a:ext>
                </a:extLst>
              </p:cNvPr>
              <p:cNvSpPr txBox="1"/>
              <p:nvPr/>
            </p:nvSpPr>
            <p:spPr>
              <a:xfrm>
                <a:off x="2097841" y="1710870"/>
                <a:ext cx="1837531" cy="2542556"/>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 tIns="5080" rIns="5080" bIns="5080" numCol="1" spcCol="1270" anchor="t" anchorCtr="0">
                <a:noAutofit/>
              </a:bodyPr>
              <a:lstStyle/>
              <a:p>
                <a:pPr marL="0" lvl="1" defTabSz="444500">
                  <a:lnSpc>
                    <a:spcPct val="90000"/>
                  </a:lnSpc>
                  <a:spcBef>
                    <a:spcPct val="0"/>
                  </a:spcBef>
                  <a:spcAft>
                    <a:spcPct val="15000"/>
                  </a:spcAft>
                </a:pPr>
                <a:r>
                  <a:rPr lang="en-US" sz="1000" dirty="0"/>
                  <a:t>We have set ourselves SMART goals that are specific, measurable, achievable, resourced and timed. We have clearly articulated the plan and people know who owns which goals. We are holding ourselves mutually accountable to achieving them. </a:t>
                </a:r>
              </a:p>
            </p:txBody>
          </p:sp>
        </p:grpSp>
        <p:sp>
          <p:nvSpPr>
            <p:cNvPr id="38" name="Rectangle 37">
              <a:extLst>
                <a:ext uri="{FF2B5EF4-FFF2-40B4-BE49-F238E27FC236}">
                  <a16:creationId xmlns:a16="http://schemas.microsoft.com/office/drawing/2014/main" id="{AE1B5153-D675-3DF3-07F2-DA670EB77725}"/>
                </a:ext>
              </a:extLst>
            </p:cNvPr>
            <p:cNvSpPr/>
            <p:nvPr/>
          </p:nvSpPr>
          <p:spPr>
            <a:xfrm>
              <a:off x="6171557" y="3340558"/>
              <a:ext cx="1828799" cy="809053"/>
            </a:xfrm>
            <a:prstGeom prst="rect">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ts val="1800"/>
                </a:lnSpc>
              </a:pPr>
              <a:r>
                <a:rPr lang="en-US" dirty="0">
                  <a:solidFill>
                    <a:srgbClr val="610A1C"/>
                  </a:solidFill>
                </a:rPr>
                <a:t>Reflecting and adjusting</a:t>
              </a:r>
            </a:p>
          </p:txBody>
        </p:sp>
        <p:grpSp>
          <p:nvGrpSpPr>
            <p:cNvPr id="29" name="Group 28">
              <a:extLst>
                <a:ext uri="{FF2B5EF4-FFF2-40B4-BE49-F238E27FC236}">
                  <a16:creationId xmlns:a16="http://schemas.microsoft.com/office/drawing/2014/main" id="{1F8FC969-D635-D05D-B81E-729B06A2E18A}"/>
                </a:ext>
              </a:extLst>
            </p:cNvPr>
            <p:cNvGrpSpPr/>
            <p:nvPr/>
          </p:nvGrpSpPr>
          <p:grpSpPr>
            <a:xfrm>
              <a:off x="6171558" y="4149611"/>
              <a:ext cx="1828800" cy="1293445"/>
              <a:chOff x="4192627" y="1710870"/>
              <a:chExt cx="1837531" cy="2542556"/>
            </a:xfrm>
          </p:grpSpPr>
          <p:sp>
            <p:nvSpPr>
              <p:cNvPr id="36" name="Rectangle 35">
                <a:extLst>
                  <a:ext uri="{FF2B5EF4-FFF2-40B4-BE49-F238E27FC236}">
                    <a16:creationId xmlns:a16="http://schemas.microsoft.com/office/drawing/2014/main" id="{F934F98D-69A2-C2B7-6E7E-BAA4A8FBBF69}"/>
                  </a:ext>
                </a:extLst>
              </p:cNvPr>
              <p:cNvSpPr/>
              <p:nvPr/>
            </p:nvSpPr>
            <p:spPr>
              <a:xfrm>
                <a:off x="4192627" y="1710870"/>
                <a:ext cx="1837531" cy="2542556"/>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nchor="t" anchorCtr="0"/>
              <a:lstStyle/>
              <a:p>
                <a:endParaRPr lang="en-US" sz="1050"/>
              </a:p>
            </p:txBody>
          </p:sp>
          <p:sp>
            <p:nvSpPr>
              <p:cNvPr id="37" name="TextBox 36">
                <a:extLst>
                  <a:ext uri="{FF2B5EF4-FFF2-40B4-BE49-F238E27FC236}">
                    <a16:creationId xmlns:a16="http://schemas.microsoft.com/office/drawing/2014/main" id="{28F447C4-732D-BEEC-AAA4-D9537A79A201}"/>
                  </a:ext>
                </a:extLst>
              </p:cNvPr>
              <p:cNvSpPr txBox="1"/>
              <p:nvPr/>
            </p:nvSpPr>
            <p:spPr>
              <a:xfrm>
                <a:off x="4192627" y="1710870"/>
                <a:ext cx="1837531" cy="2542556"/>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 tIns="5080" rIns="5080" bIns="5080" numCol="1" spcCol="1270" anchor="t" anchorCtr="0">
                <a:noAutofit/>
              </a:bodyPr>
              <a:lstStyle/>
              <a:p>
                <a:pPr marL="0" lvl="1" defTabSz="444500">
                  <a:lnSpc>
                    <a:spcPct val="90000"/>
                  </a:lnSpc>
                  <a:spcBef>
                    <a:spcPct val="0"/>
                  </a:spcBef>
                  <a:spcAft>
                    <a:spcPct val="15000"/>
                  </a:spcAft>
                </a:pPr>
                <a:r>
                  <a:rPr lang="en-US" sz="1000" dirty="0"/>
                  <a:t>We regularly and honestly review our progress together. We are learning as we go and implement suggestions for improvement, allowing the Holy Spirit to lead the way. </a:t>
                </a:r>
              </a:p>
            </p:txBody>
          </p:sp>
        </p:grpSp>
        <p:sp>
          <p:nvSpPr>
            <p:cNvPr id="34" name="Rectangle 33">
              <a:extLst>
                <a:ext uri="{FF2B5EF4-FFF2-40B4-BE49-F238E27FC236}">
                  <a16:creationId xmlns:a16="http://schemas.microsoft.com/office/drawing/2014/main" id="{2BE09094-2E61-A001-FB13-7B9001CCF8FF}"/>
                </a:ext>
              </a:extLst>
            </p:cNvPr>
            <p:cNvSpPr/>
            <p:nvPr/>
          </p:nvSpPr>
          <p:spPr>
            <a:xfrm>
              <a:off x="8258176" y="3340558"/>
              <a:ext cx="1828799" cy="809053"/>
            </a:xfrm>
            <a:prstGeom prst="rect">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ts val="1800"/>
                </a:lnSpc>
              </a:pPr>
              <a:r>
                <a:rPr lang="en-US" dirty="0">
                  <a:solidFill>
                    <a:srgbClr val="610A1C"/>
                  </a:solidFill>
                </a:rPr>
                <a:t>Communicating and Celebrating</a:t>
              </a:r>
            </a:p>
          </p:txBody>
        </p:sp>
        <p:grpSp>
          <p:nvGrpSpPr>
            <p:cNvPr id="31" name="Group 30">
              <a:extLst>
                <a:ext uri="{FF2B5EF4-FFF2-40B4-BE49-F238E27FC236}">
                  <a16:creationId xmlns:a16="http://schemas.microsoft.com/office/drawing/2014/main" id="{DF58E4F4-3B7A-2AE9-A854-AC33F93C8218}"/>
                </a:ext>
              </a:extLst>
            </p:cNvPr>
            <p:cNvGrpSpPr/>
            <p:nvPr/>
          </p:nvGrpSpPr>
          <p:grpSpPr>
            <a:xfrm>
              <a:off x="8258178" y="4149611"/>
              <a:ext cx="1828800" cy="1293445"/>
              <a:chOff x="6287412" y="1710870"/>
              <a:chExt cx="1837531" cy="2542556"/>
            </a:xfrm>
          </p:grpSpPr>
          <p:sp>
            <p:nvSpPr>
              <p:cNvPr id="32" name="Rectangle 31">
                <a:extLst>
                  <a:ext uri="{FF2B5EF4-FFF2-40B4-BE49-F238E27FC236}">
                    <a16:creationId xmlns:a16="http://schemas.microsoft.com/office/drawing/2014/main" id="{08503BE0-019B-91F2-BACA-58DEFF368F54}"/>
                  </a:ext>
                </a:extLst>
              </p:cNvPr>
              <p:cNvSpPr/>
              <p:nvPr/>
            </p:nvSpPr>
            <p:spPr>
              <a:xfrm>
                <a:off x="6287412" y="1710870"/>
                <a:ext cx="1837531" cy="2542556"/>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nchor="t" anchorCtr="0"/>
              <a:lstStyle/>
              <a:p>
                <a:endParaRPr lang="en-US" sz="1050"/>
              </a:p>
            </p:txBody>
          </p:sp>
          <p:sp>
            <p:nvSpPr>
              <p:cNvPr id="33" name="TextBox 32">
                <a:extLst>
                  <a:ext uri="{FF2B5EF4-FFF2-40B4-BE49-F238E27FC236}">
                    <a16:creationId xmlns:a16="http://schemas.microsoft.com/office/drawing/2014/main" id="{BD68FDC5-715C-8806-6C27-EFA259655441}"/>
                  </a:ext>
                </a:extLst>
              </p:cNvPr>
              <p:cNvSpPr txBox="1"/>
              <p:nvPr/>
            </p:nvSpPr>
            <p:spPr>
              <a:xfrm>
                <a:off x="6287412" y="1710870"/>
                <a:ext cx="1837531" cy="2542556"/>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 tIns="5080" rIns="5080" bIns="5080" numCol="1" spcCol="1270" anchor="t" anchorCtr="0">
                <a:noAutofit/>
              </a:bodyPr>
              <a:lstStyle/>
              <a:p>
                <a:pPr marL="0" lvl="1" defTabSz="444500">
                  <a:lnSpc>
                    <a:spcPct val="90000"/>
                  </a:lnSpc>
                  <a:spcBef>
                    <a:spcPct val="0"/>
                  </a:spcBef>
                  <a:spcAft>
                    <a:spcPct val="15000"/>
                  </a:spcAft>
                </a:pPr>
                <a:r>
                  <a:rPr lang="en-US" sz="1000" dirty="0"/>
                  <a:t>We regularly communicate our progress to those in the locality and the territory. We celebrate when we achieve our goals. </a:t>
                </a:r>
              </a:p>
            </p:txBody>
          </p:sp>
        </p:grpSp>
      </p:grpSp>
    </p:spTree>
    <p:extLst>
      <p:ext uri="{BB962C8B-B14F-4D97-AF65-F5344CB8AC3E}">
        <p14:creationId xmlns:p14="http://schemas.microsoft.com/office/powerpoint/2010/main" val="385727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391018" y="319806"/>
            <a:ext cx="4029161" cy="548640"/>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1 – PREPARE FOR PLANNING</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824663"/>
          </a:xfrm>
        </p:spPr>
        <p:txBody>
          <a:bodyPr>
            <a:noAutofit/>
          </a:bodyPr>
          <a:lstStyle/>
          <a:p>
            <a:pPr marL="0" lvl="1" indent="0">
              <a:spcAft>
                <a:spcPts val="1200"/>
              </a:spcAft>
              <a:buNone/>
            </a:pPr>
            <a:r>
              <a:rPr lang="en-US" sz="1100" dirty="0">
                <a:effectLst/>
                <a:latin typeface="Calibri" panose="020F0502020204030204" pitchFamily="34" charset="0"/>
                <a:ea typeface="Calibri" panose="020F0502020204030204" pitchFamily="34" charset="0"/>
              </a:rPr>
              <a:t>There are four steps to take before any actual planning activity begins. At the end of this phase, you will have a clear idea of what you will need to do to develop the plan and have mapped out a broad planning calendar. You will have determined how big an effort planning will be and who you need to involve in the process. You will have invited someone to serve as the planning coordinator, and have ensured those people participating in developing the plan have the dates set aside in their calendars</a:t>
            </a:r>
            <a:r>
              <a:rPr lang="en-US" sz="1100" b="0" dirty="0">
                <a:solidFill>
                  <a:srgbClr val="000000"/>
                </a:solidFill>
              </a:rPr>
              <a:t> </a:t>
            </a:r>
          </a:p>
          <a:p>
            <a:pPr marL="0" marR="0" lvl="1" indent="0">
              <a:lnSpc>
                <a:spcPct val="107000"/>
              </a:lnSpc>
              <a:spcAft>
                <a:spcPts val="1200"/>
              </a:spcAft>
              <a:buNone/>
            </a:pPr>
            <a:r>
              <a:rPr lang="en-US" sz="1200" b="1" dirty="0">
                <a:latin typeface="Calibri" panose="020F0502020204030204" pitchFamily="34" charset="0"/>
              </a:rPr>
              <a:t>1.1 Name a Planning Coordinator </a:t>
            </a:r>
          </a:p>
          <a:p>
            <a:pPr marL="0" marR="0" lvl="1" indent="0">
              <a:lnSpc>
                <a:spcPct val="107000"/>
              </a:lnSpc>
              <a:spcAft>
                <a:spcPts val="0"/>
              </a:spcAft>
              <a:buNone/>
            </a:pPr>
            <a:r>
              <a:rPr lang="en-US" sz="1100" dirty="0">
                <a:latin typeface="Calibri" panose="020F0502020204030204" pitchFamily="34" charset="0"/>
              </a:rPr>
              <a:t>A planning coordinator will help you to design and then give good follow-up to the process of developing and monitoring the execution of the plan. Good candidates for this role will be people with strong organizational and planning skills. For smaller localities, the RC Director could potentially serve as the planning coordinator. The time commitment to serve in this role will depend on the planning approach you choose to take. </a:t>
            </a:r>
          </a:p>
          <a:p>
            <a:pPr marL="0" marR="0" lvl="1" indent="0">
              <a:lnSpc>
                <a:spcPct val="107000"/>
              </a:lnSpc>
              <a:spcAft>
                <a:spcPts val="0"/>
              </a:spcAft>
              <a:buNone/>
            </a:pPr>
            <a:endParaRPr lang="en-US" sz="1100" b="1" dirty="0">
              <a:latin typeface="Calibri" panose="020F0502020204030204" pitchFamily="34" charset="0"/>
            </a:endParaRPr>
          </a:p>
          <a:p>
            <a:pPr marL="0" lvl="1" indent="0">
              <a:lnSpc>
                <a:spcPct val="107000"/>
              </a:lnSpc>
              <a:spcAft>
                <a:spcPts val="1200"/>
              </a:spcAft>
              <a:buNone/>
            </a:pPr>
            <a:r>
              <a:rPr lang="en-US" sz="1200" b="1" dirty="0">
                <a:latin typeface="Calibri" panose="020F0502020204030204" pitchFamily="34" charset="0"/>
              </a:rPr>
              <a:t>1.2 Define the Planning Approach </a:t>
            </a:r>
          </a:p>
          <a:p>
            <a:pPr marL="0" marR="0" lvl="1" indent="0">
              <a:lnSpc>
                <a:spcPct val="107000"/>
              </a:lnSpc>
              <a:buNone/>
            </a:pPr>
            <a:r>
              <a:rPr lang="en-US" sz="1100" dirty="0">
                <a:latin typeface="Calibri" panose="020F0502020204030204" pitchFamily="34" charset="0"/>
              </a:rPr>
              <a:t>The planning approach you choose for your locality will depend entirely on your locality’s particular reality and needs. The output from this step will be clarity on HOW the planning will be conducted. In defining the planning approach, you will: </a:t>
            </a:r>
          </a:p>
          <a:p>
            <a:pPr lvl="1">
              <a:lnSpc>
                <a:spcPct val="107000"/>
              </a:lnSpc>
              <a:spcBef>
                <a:spcPts val="0"/>
              </a:spcBef>
            </a:pPr>
            <a:r>
              <a:rPr lang="en-US" sz="1100" dirty="0">
                <a:latin typeface="Calibri" panose="020F0502020204030204" pitchFamily="34" charset="0"/>
              </a:rPr>
              <a:t>clarify the scope of the plan (e.g., three-year strategic plan, one-year update of an existing strategy that is working well, etc.); </a:t>
            </a:r>
          </a:p>
          <a:p>
            <a:pPr lvl="1">
              <a:lnSpc>
                <a:spcPct val="107000"/>
              </a:lnSpc>
              <a:spcBef>
                <a:spcPts val="0"/>
              </a:spcBef>
            </a:pPr>
            <a:r>
              <a:rPr lang="en-US" sz="1100" dirty="0">
                <a:latin typeface="Calibri" panose="020F0502020204030204" pitchFamily="34" charset="0"/>
              </a:rPr>
              <a:t>agree on the level of involvement needed (e.g., just the leadership team, whole locality, etc.) to achieve buy-in and engagement; </a:t>
            </a:r>
          </a:p>
          <a:p>
            <a:pPr lvl="2">
              <a:spcBef>
                <a:spcPts val="0"/>
              </a:spcBef>
              <a:tabLst>
                <a:tab pos="3200400" algn="r"/>
              </a:tabLst>
            </a:pPr>
            <a:r>
              <a:rPr lang="en-US" sz="1100" dirty="0">
                <a:latin typeface="Calibri" panose="020F0502020204030204" pitchFamily="34" charset="0"/>
              </a:rPr>
              <a:t>For example, invite leadership only when you are seeking to build cohesion among the leadership team; invite the leadership team and key influences when you are updating an existing plan; convoke a full summit when you need to rally the hearts of people in the locality.</a:t>
            </a:r>
          </a:p>
          <a:p>
            <a:pPr lvl="1">
              <a:lnSpc>
                <a:spcPct val="107000"/>
              </a:lnSpc>
            </a:pPr>
            <a:r>
              <a:rPr lang="en-US" sz="1100" dirty="0">
                <a:latin typeface="Calibri" panose="020F0502020204030204" pitchFamily="34" charset="0"/>
              </a:rPr>
              <a:t>agree on the extent of up-front data gathering needed to adequately support the plan; </a:t>
            </a:r>
          </a:p>
          <a:p>
            <a:pPr lvl="1">
              <a:lnSpc>
                <a:spcPct val="107000"/>
              </a:lnSpc>
            </a:pPr>
            <a:r>
              <a:rPr lang="en-US" sz="1100" dirty="0">
                <a:latin typeface="Calibri" panose="020F0502020204030204" pitchFamily="34" charset="0"/>
              </a:rPr>
              <a:t>agree on the style of planning session (1/2-day workshop, 2 day offsite, etc.) depending on which is best suited for your needs. </a:t>
            </a:r>
          </a:p>
          <a:p>
            <a:pPr marL="0" marR="0" lvl="1" indent="0">
              <a:lnSpc>
                <a:spcPct val="107000"/>
              </a:lnSpc>
              <a:spcAft>
                <a:spcPts val="0"/>
              </a:spcAft>
              <a:buNone/>
            </a:pPr>
            <a:endParaRPr lang="es-ES" sz="1100" dirty="0">
              <a:latin typeface="Calibri" panose="020F0502020204030204" pitchFamily="34" charset="0"/>
            </a:endParaRPr>
          </a:p>
          <a:p>
            <a:pPr marL="0" indent="0"/>
            <a:endParaRPr lang="en-US" sz="1100" dirty="0">
              <a:latin typeface="Calibri" panose="020F0502020204030204" pitchFamily="34" charset="0"/>
            </a:endParaRPr>
          </a:p>
          <a:p>
            <a:r>
              <a:rPr lang="en-US" sz="1100" dirty="0">
                <a:latin typeface="Calibri" panose="020F0502020204030204" pitchFamily="34" charset="0"/>
              </a:rPr>
              <a:t> </a:t>
            </a:r>
          </a:p>
          <a:p>
            <a:r>
              <a:rPr lang="en-US" sz="1100" dirty="0">
                <a:latin typeface="Calibri" panose="020F0502020204030204" pitchFamily="34" charset="0"/>
              </a:rPr>
              <a:t> </a:t>
            </a: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4</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1 – Prepare</a:t>
            </a:r>
            <a:endParaRPr lang="en-US" sz="1400" b="1" dirty="0">
              <a:effectLst/>
              <a:latin typeface="Calibri" panose="020F0502020204030204" pitchFamily="34" charset="0"/>
              <a:ea typeface="Calibri" panose="020F0502020204030204" pitchFamily="34" charset="0"/>
            </a:endParaRPr>
          </a:p>
          <a:p>
            <a:pPr marL="288925" marR="0" indent="-288925">
              <a:lnSpc>
                <a:spcPct val="107000"/>
              </a:lnSpc>
              <a:spcBef>
                <a:spcPts val="0"/>
              </a:spcBef>
              <a:spcAft>
                <a:spcPts val="0"/>
              </a:spcAft>
            </a:pP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1.1  Name a planning coordinator </a:t>
            </a:r>
            <a:endParaRPr lang="en-US" sz="1100" dirty="0">
              <a:effectLst/>
              <a:latin typeface="Calibri" panose="020F0502020204030204" pitchFamily="34" charset="0"/>
              <a:ea typeface="Calibri" panose="020F0502020204030204" pitchFamily="34" charset="0"/>
            </a:endParaRPr>
          </a:p>
          <a:p>
            <a:pPr marL="288925" marR="0" indent="-288925">
              <a:lnSpc>
                <a:spcPct val="107000"/>
              </a:lnSpc>
              <a:spcBef>
                <a:spcPts val="0"/>
              </a:spcBef>
              <a:spcAft>
                <a:spcPts val="0"/>
              </a:spcAft>
            </a:pP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1.2  Define </a:t>
            </a:r>
            <a:r>
              <a:rPr lang="en-US" sz="1100" dirty="0">
                <a:latin typeface="Arial Nova Light" panose="020B0304020202020204" pitchFamily="34" charset="0"/>
                <a:ea typeface="Arial Nova Light" panose="020B0304020202020204" pitchFamily="34" charset="0"/>
                <a:cs typeface="Arial Nova Light" panose="020B0304020202020204" pitchFamily="34" charset="0"/>
              </a:rPr>
              <a:t>the</a:t>
            </a: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 planning approach</a:t>
            </a:r>
            <a:endParaRPr lang="en-US" sz="1100" dirty="0">
              <a:effectLst/>
              <a:latin typeface="Calibri" panose="020F0502020204030204" pitchFamily="34" charset="0"/>
              <a:ea typeface="Calibri" panose="020F0502020204030204" pitchFamily="34" charset="0"/>
            </a:endParaRPr>
          </a:p>
          <a:p>
            <a:pPr marL="288925" marR="0" indent="-288925">
              <a:lnSpc>
                <a:spcPct val="107000"/>
              </a:lnSpc>
              <a:spcBef>
                <a:spcPts val="0"/>
              </a:spcBef>
              <a:spcAft>
                <a:spcPts val="0"/>
              </a:spcAft>
            </a:pP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1.3  Establish planning core team and confirm invitees</a:t>
            </a:r>
            <a:endParaRPr lang="en-US" sz="1100" dirty="0">
              <a:effectLst/>
              <a:latin typeface="Calibri" panose="020F0502020204030204" pitchFamily="34" charset="0"/>
              <a:ea typeface="Calibri" panose="020F0502020204030204" pitchFamily="34" charset="0"/>
            </a:endParaRPr>
          </a:p>
          <a:p>
            <a:pPr marL="288925" marR="0" indent="-288925">
              <a:lnSpc>
                <a:spcPct val="107000"/>
              </a:lnSpc>
              <a:spcBef>
                <a:spcPts val="0"/>
              </a:spcBef>
              <a:spcAft>
                <a:spcPts val="0"/>
              </a:spcAft>
            </a:pP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1.4  Set your timeline and lock in dates on calendars</a:t>
            </a:r>
            <a:endParaRPr lang="en-US" sz="1100" dirty="0">
              <a:effectLst/>
              <a:latin typeface="Calibri" panose="020F0502020204030204" pitchFamily="34" charset="0"/>
              <a:ea typeface="Calibri" panose="020F0502020204030204" pitchFamily="34" charset="0"/>
            </a:endParaRP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40" name="TextBox 39">
            <a:extLst>
              <a:ext uri="{FF2B5EF4-FFF2-40B4-BE49-F238E27FC236}">
                <a16:creationId xmlns:a16="http://schemas.microsoft.com/office/drawing/2014/main" id="{934E696A-89B0-0F32-8355-D93BDD478DEA}"/>
              </a:ext>
            </a:extLst>
          </p:cNvPr>
          <p:cNvSpPr txBox="1"/>
          <p:nvPr/>
        </p:nvSpPr>
        <p:spPr>
          <a:xfrm>
            <a:off x="7004068" y="2975442"/>
            <a:ext cx="1788695" cy="2031325"/>
          </a:xfrm>
          <a:prstGeom prst="rect">
            <a:avLst/>
          </a:prstGeom>
          <a:noFill/>
          <a:ln>
            <a:noFill/>
          </a:ln>
        </p:spPr>
        <p:txBody>
          <a:bodyPr wrap="square">
            <a:spAutoFit/>
          </a:bodyPr>
          <a:lstStyle/>
          <a:p>
            <a:pPr marL="55563" marR="0">
              <a:spcBef>
                <a:spcPts val="0"/>
              </a:spcBef>
              <a:spcAft>
                <a:spcPts val="0"/>
              </a:spcAft>
            </a:pPr>
            <a:r>
              <a:rPr lang="en-US" sz="1400" dirty="0">
                <a:effectLst/>
                <a:latin typeface="Calibri" panose="020F0502020204030204" pitchFamily="34" charset="0"/>
                <a:ea typeface="Calibri" panose="020F0502020204030204" pitchFamily="34" charset="0"/>
              </a:rPr>
              <a:t>Choosing the right planning approach is not a black and white decision. Our RC planning consultants can help by coaching you through this thinking. </a:t>
            </a:r>
          </a:p>
        </p:txBody>
      </p:sp>
      <p:sp>
        <p:nvSpPr>
          <p:cNvPr id="41" name="TextBox 40">
            <a:extLst>
              <a:ext uri="{FF2B5EF4-FFF2-40B4-BE49-F238E27FC236}">
                <a16:creationId xmlns:a16="http://schemas.microsoft.com/office/drawing/2014/main" id="{2F32205E-B31F-4B46-B929-9040FDC7D8C2}"/>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7</a:t>
            </a:fld>
            <a:endParaRPr lang="en-US" sz="1200" dirty="0">
              <a:solidFill>
                <a:schemeClr val="bg1"/>
              </a:solidFill>
            </a:endParaRPr>
          </a:p>
        </p:txBody>
      </p:sp>
    </p:spTree>
    <p:extLst>
      <p:ext uri="{BB962C8B-B14F-4D97-AF65-F5344CB8AC3E}">
        <p14:creationId xmlns:p14="http://schemas.microsoft.com/office/powerpoint/2010/main" val="313085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5604" y="333176"/>
            <a:ext cx="4029161" cy="548640"/>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1 – PREPARE FOR PLANNING</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0" lvl="1" indent="0">
              <a:lnSpc>
                <a:spcPct val="107000"/>
              </a:lnSpc>
              <a:spcAft>
                <a:spcPts val="1200"/>
              </a:spcAft>
              <a:buNone/>
            </a:pPr>
            <a:r>
              <a:rPr lang="en-US" sz="1200" b="1" dirty="0">
                <a:latin typeface="Calibri" panose="020F0502020204030204" pitchFamily="34" charset="0"/>
              </a:rPr>
              <a:t>1.3 Establish Planning Core Team and Confirm Invitees </a:t>
            </a:r>
          </a:p>
          <a:p>
            <a:pPr marL="0" marR="0" lvl="1" indent="0">
              <a:lnSpc>
                <a:spcPct val="107000"/>
              </a:lnSpc>
              <a:spcAft>
                <a:spcPts val="0"/>
              </a:spcAft>
              <a:buNone/>
            </a:pPr>
            <a:r>
              <a:rPr lang="en-US" sz="1100" dirty="0">
                <a:solidFill>
                  <a:srgbClr val="000000"/>
                </a:solidFill>
                <a:effectLst/>
                <a:latin typeface="Calibri" panose="020F0502020204030204" pitchFamily="34" charset="0"/>
                <a:ea typeface="Calibri" panose="020F0502020204030204" pitchFamily="34" charset="0"/>
              </a:rPr>
              <a:t>With the planning approach defined, you can determine who you need to involve to help make it happen. The output from this step will bring clarity and commitment on </a:t>
            </a:r>
            <a:r>
              <a:rPr lang="en-US" sz="1100" u="sng" dirty="0">
                <a:solidFill>
                  <a:srgbClr val="000000"/>
                </a:solidFill>
                <a:effectLst/>
                <a:latin typeface="Calibri" panose="020F0502020204030204" pitchFamily="34" charset="0"/>
                <a:ea typeface="Calibri" panose="020F0502020204030204" pitchFamily="34" charset="0"/>
              </a:rPr>
              <a:t>WHO</a:t>
            </a:r>
            <a:r>
              <a:rPr lang="en-US" sz="1100" dirty="0">
                <a:solidFill>
                  <a:srgbClr val="000000"/>
                </a:solidFill>
                <a:effectLst/>
                <a:latin typeface="Calibri" panose="020F0502020204030204" pitchFamily="34" charset="0"/>
                <a:ea typeface="Calibri" panose="020F0502020204030204" pitchFamily="34" charset="0"/>
              </a:rPr>
              <a:t> will be involved at what stage of the planning process. There will be people who can serve on the core team, assisting the Planning Coordinator in handling the logistics, data gathering, and planning session preparation. There will be people invited to participate in the planning session itself. Often, in a largely ‘volunteer’ organization such as Regnum Christi, people’s availability is very limited which forces the planning team to </a:t>
            </a:r>
            <a:r>
              <a:rPr lang="en-US" sz="1100" dirty="0">
                <a:effectLst/>
                <a:latin typeface="Calibri" panose="020F0502020204030204" pitchFamily="34" charset="0"/>
                <a:ea typeface="Calibri" panose="020F0502020204030204" pitchFamily="34" charset="0"/>
              </a:rPr>
              <a:t>be</a:t>
            </a:r>
            <a:r>
              <a:rPr lang="en-US" sz="1100" dirty="0">
                <a:solidFill>
                  <a:srgbClr val="000000"/>
                </a:solidFill>
                <a:effectLst/>
                <a:latin typeface="Calibri" panose="020F0502020204030204" pitchFamily="34" charset="0"/>
                <a:ea typeface="Calibri" panose="020F0502020204030204" pitchFamily="34" charset="0"/>
              </a:rPr>
              <a:t> realistic in their expectations as to who can participate and at what level. Finally, it is helpful to consider inviting a Planning Session Facilitator to professionally facilitate the actual planning session.</a:t>
            </a:r>
            <a:r>
              <a:rPr lang="en-US" sz="1100" b="1" dirty="0">
                <a:solidFill>
                  <a:srgbClr val="000000"/>
                </a:solidFill>
                <a:effectLst/>
                <a:latin typeface="Calibri" panose="020F0502020204030204" pitchFamily="34" charset="0"/>
                <a:ea typeface="Calibri" panose="020F0502020204030204" pitchFamily="34" charset="0"/>
              </a:rPr>
              <a:t> </a:t>
            </a:r>
            <a:r>
              <a:rPr lang="en-US" sz="1100" b="0" dirty="0">
                <a:latin typeface="Calibri" panose="020F0502020204030204" pitchFamily="34" charset="0"/>
              </a:rPr>
              <a:t> </a:t>
            </a:r>
          </a:p>
          <a:p>
            <a:pPr marL="0" marR="0" lvl="1" indent="0">
              <a:lnSpc>
                <a:spcPct val="107000"/>
              </a:lnSpc>
              <a:spcAft>
                <a:spcPts val="0"/>
              </a:spcAft>
              <a:buNone/>
            </a:pPr>
            <a:endParaRPr lang="en-US" sz="1200" b="1" dirty="0">
              <a:latin typeface="Calibri" panose="020F0502020204030204" pitchFamily="34" charset="0"/>
            </a:endParaRPr>
          </a:p>
          <a:p>
            <a:pPr marL="0" lvl="1" indent="0">
              <a:lnSpc>
                <a:spcPct val="107000"/>
              </a:lnSpc>
              <a:spcAft>
                <a:spcPts val="1200"/>
              </a:spcAft>
              <a:buNone/>
            </a:pPr>
            <a:r>
              <a:rPr lang="en-US" sz="1200" b="1" dirty="0">
                <a:latin typeface="Calibri" panose="020F0502020204030204" pitchFamily="34" charset="0"/>
              </a:rPr>
              <a:t>1.4 Set Your Timeline and Lock in Dates on Calendars </a:t>
            </a:r>
          </a:p>
          <a:p>
            <a:pPr marL="0" marR="0" lvl="1" indent="0">
              <a:lnSpc>
                <a:spcPct val="107000"/>
              </a:lnSpc>
              <a:spcAft>
                <a:spcPts val="0"/>
              </a:spcAft>
              <a:buNone/>
            </a:pPr>
            <a:r>
              <a:rPr lang="en-US" sz="1200" dirty="0">
                <a:solidFill>
                  <a:srgbClr val="000000"/>
                </a:solidFill>
                <a:effectLst/>
                <a:latin typeface="Calibri" panose="020F0502020204030204" pitchFamily="34" charset="0"/>
                <a:ea typeface="Calibri" panose="020F0502020204030204" pitchFamily="34" charset="0"/>
              </a:rPr>
              <a:t>With the planning approach and participants  defined, you can finalize the timeline for developing the plan. The output from this step is a calendar with dates set and invitations sent that establish </a:t>
            </a:r>
            <a:r>
              <a:rPr lang="en-US" sz="1200" u="sng" dirty="0">
                <a:solidFill>
                  <a:srgbClr val="000000"/>
                </a:solidFill>
                <a:effectLst/>
                <a:latin typeface="Calibri" panose="020F0502020204030204" pitchFamily="34" charset="0"/>
                <a:ea typeface="Calibri" panose="020F0502020204030204" pitchFamily="34" charset="0"/>
              </a:rPr>
              <a:t>WHEN</a:t>
            </a:r>
            <a:r>
              <a:rPr lang="en-US" sz="1200" dirty="0">
                <a:solidFill>
                  <a:srgbClr val="000000"/>
                </a:solidFill>
                <a:effectLst/>
                <a:latin typeface="Calibri" panose="020F0502020204030204" pitchFamily="34" charset="0"/>
                <a:ea typeface="Calibri" panose="020F0502020204030204" pitchFamily="34" charset="0"/>
              </a:rPr>
              <a:t> the planning process will progress. Depending on the situation of the locality, this timeline could range from less than one month to more than six months. With dates set, it is time to invite and lock-in participation for the planning </a:t>
            </a:r>
          </a:p>
          <a:p>
            <a:pPr marL="288925" marR="0" lvl="1" indent="-288925">
              <a:lnSpc>
                <a:spcPct val="107000"/>
              </a:lnSpc>
              <a:spcAft>
                <a:spcPts val="0"/>
              </a:spcAft>
              <a:buNone/>
            </a:pPr>
            <a:endParaRPr lang="en-US" sz="1200" dirty="0">
              <a:solidFill>
                <a:srgbClr val="000000"/>
              </a:solidFill>
              <a:latin typeface="Calibri" panose="020F0502020204030204" pitchFamily="34" charset="0"/>
              <a:ea typeface="Calibri" panose="020F0502020204030204" pitchFamily="34" charset="0"/>
            </a:endParaRPr>
          </a:p>
          <a:p>
            <a:pPr marL="0" lvl="1" indent="0">
              <a:lnSpc>
                <a:spcPct val="107000"/>
              </a:lnSpc>
              <a:spcAft>
                <a:spcPts val="1200"/>
              </a:spcAft>
              <a:buNone/>
            </a:pPr>
            <a:r>
              <a:rPr lang="en-US" sz="1200" b="1" dirty="0">
                <a:latin typeface="Calibri" panose="020F0502020204030204" pitchFamily="34" charset="0"/>
              </a:rPr>
              <a:t>Phase 1 Tools (available online)</a:t>
            </a:r>
          </a:p>
          <a:p>
            <a:pPr lvl="1">
              <a:lnSpc>
                <a:spcPct val="107000"/>
              </a:lnSpc>
            </a:pPr>
            <a:r>
              <a:rPr lang="en-US" sz="1200" dirty="0">
                <a:latin typeface="Calibri" panose="020F0502020204030204" pitchFamily="34" charset="0"/>
              </a:rPr>
              <a:t>Locality Evangelization Planning Roles</a:t>
            </a:r>
          </a:p>
          <a:p>
            <a:pPr lvl="1">
              <a:lnSpc>
                <a:spcPct val="107000"/>
              </a:lnSpc>
            </a:pPr>
            <a:r>
              <a:rPr lang="en-US" sz="1200" b="0" dirty="0">
                <a:latin typeface="Calibri" panose="020F0502020204030204" pitchFamily="34" charset="0"/>
              </a:rPr>
              <a:t>Locality Evangelization Planning Tasks </a:t>
            </a:r>
          </a:p>
          <a:p>
            <a:pPr lvl="1">
              <a:lnSpc>
                <a:spcPct val="107000"/>
              </a:lnSpc>
            </a:pPr>
            <a:r>
              <a:rPr lang="en-US" sz="1200" dirty="0">
                <a:latin typeface="Calibri" panose="020F0502020204030204" pitchFamily="34" charset="0"/>
              </a:rPr>
              <a:t>Locality Planning Project Management Tool</a:t>
            </a:r>
            <a:endParaRPr lang="en-US" sz="1200" b="0" dirty="0">
              <a:latin typeface="Calibri" panose="020F0502020204030204" pitchFamily="34" charset="0"/>
            </a:endParaRPr>
          </a:p>
          <a:p>
            <a:pPr marL="288925" marR="0" lvl="1" indent="-288925">
              <a:lnSpc>
                <a:spcPct val="107000"/>
              </a:lnSpc>
              <a:spcAft>
                <a:spcPts val="0"/>
              </a:spcAft>
              <a:buNone/>
            </a:pPr>
            <a:endParaRPr lang="en-US" sz="1200" dirty="0">
              <a:effectLst/>
              <a:latin typeface="Calibri" panose="020F0502020204030204" pitchFamily="34" charset="0"/>
              <a:ea typeface="Calibri" panose="020F0502020204030204" pitchFamily="34" charset="0"/>
            </a:endParaRPr>
          </a:p>
          <a:p>
            <a:pPr marL="0" marR="0" lvl="1" indent="0">
              <a:lnSpc>
                <a:spcPct val="107000"/>
              </a:lnSpc>
              <a:spcAft>
                <a:spcPts val="0"/>
              </a:spcAft>
              <a:buNone/>
            </a:pPr>
            <a:endParaRPr lang="es-ES" sz="1100" dirty="0">
              <a:latin typeface="Calibri" panose="020F0502020204030204" pitchFamily="34" charset="0"/>
            </a:endParaRPr>
          </a:p>
          <a:p>
            <a:pPr marL="0" indent="0"/>
            <a:endParaRPr lang="en-US" sz="1100" dirty="0">
              <a:latin typeface="Calibri" panose="020F0502020204030204" pitchFamily="34" charset="0"/>
            </a:endParaRPr>
          </a:p>
          <a:p>
            <a:r>
              <a:rPr lang="en-US" sz="1100" dirty="0">
                <a:latin typeface="Calibri" panose="020F0502020204030204" pitchFamily="34" charset="0"/>
              </a:rPr>
              <a:t> </a:t>
            </a:r>
          </a:p>
          <a:p>
            <a:r>
              <a:rPr lang="en-US" sz="1100" dirty="0">
                <a:latin typeface="Calibri" panose="020F0502020204030204" pitchFamily="34" charset="0"/>
              </a:rPr>
              <a:t> </a:t>
            </a: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4</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1 – Prepare</a:t>
            </a:r>
            <a:endParaRPr lang="en-US" sz="1400" b="1" dirty="0">
              <a:effectLst/>
              <a:latin typeface="Calibri" panose="020F0502020204030204" pitchFamily="34" charset="0"/>
              <a:ea typeface="Calibri" panose="020F0502020204030204" pitchFamily="34" charset="0"/>
            </a:endParaRPr>
          </a:p>
          <a:p>
            <a:pPr marL="288925" marR="0" indent="-288925">
              <a:lnSpc>
                <a:spcPct val="107000"/>
              </a:lnSpc>
              <a:spcBef>
                <a:spcPts val="0"/>
              </a:spcBef>
              <a:spcAft>
                <a:spcPts val="0"/>
              </a:spcAft>
            </a:pP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1.1  Name a planning coordinator </a:t>
            </a:r>
            <a:endParaRPr lang="en-US" sz="1100" dirty="0">
              <a:effectLst/>
              <a:latin typeface="Calibri" panose="020F0502020204030204" pitchFamily="34" charset="0"/>
              <a:ea typeface="Calibri" panose="020F0502020204030204" pitchFamily="34" charset="0"/>
            </a:endParaRPr>
          </a:p>
          <a:p>
            <a:pPr marL="288925" marR="0" indent="-288925">
              <a:lnSpc>
                <a:spcPct val="107000"/>
              </a:lnSpc>
              <a:spcBef>
                <a:spcPts val="0"/>
              </a:spcBef>
              <a:spcAft>
                <a:spcPts val="0"/>
              </a:spcAft>
            </a:pP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1.2  Define </a:t>
            </a:r>
            <a:r>
              <a:rPr lang="en-US" sz="1100" dirty="0">
                <a:latin typeface="Arial Nova Light" panose="020B0304020202020204" pitchFamily="34" charset="0"/>
                <a:ea typeface="Arial Nova Light" panose="020B0304020202020204" pitchFamily="34" charset="0"/>
                <a:cs typeface="Arial Nova Light" panose="020B0304020202020204" pitchFamily="34" charset="0"/>
              </a:rPr>
              <a:t>the</a:t>
            </a: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 planning approach</a:t>
            </a:r>
            <a:endParaRPr lang="en-US" sz="1100" dirty="0">
              <a:effectLst/>
              <a:latin typeface="Calibri" panose="020F0502020204030204" pitchFamily="34" charset="0"/>
              <a:ea typeface="Calibri" panose="020F0502020204030204" pitchFamily="34" charset="0"/>
            </a:endParaRPr>
          </a:p>
          <a:p>
            <a:pPr marL="288925" marR="0" indent="-288925">
              <a:lnSpc>
                <a:spcPct val="107000"/>
              </a:lnSpc>
              <a:spcBef>
                <a:spcPts val="0"/>
              </a:spcBef>
              <a:spcAft>
                <a:spcPts val="0"/>
              </a:spcAft>
            </a:pP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1.3  Establish planning core team and confirm invitees</a:t>
            </a:r>
            <a:endParaRPr lang="en-US" sz="1100" dirty="0">
              <a:effectLst/>
              <a:latin typeface="Calibri" panose="020F0502020204030204" pitchFamily="34" charset="0"/>
              <a:ea typeface="Calibri" panose="020F0502020204030204" pitchFamily="34" charset="0"/>
            </a:endParaRPr>
          </a:p>
          <a:p>
            <a:pPr marL="288925" marR="0" indent="-288925">
              <a:lnSpc>
                <a:spcPct val="107000"/>
              </a:lnSpc>
              <a:spcBef>
                <a:spcPts val="0"/>
              </a:spcBef>
              <a:spcAft>
                <a:spcPts val="0"/>
              </a:spcAft>
            </a:pPr>
            <a:r>
              <a:rPr lang="en-US" sz="1100" dirty="0">
                <a:effectLst/>
                <a:latin typeface="Arial Nova Light" panose="020B0304020202020204" pitchFamily="34" charset="0"/>
                <a:ea typeface="Arial Nova Light" panose="020B0304020202020204" pitchFamily="34" charset="0"/>
                <a:cs typeface="Arial Nova Light" panose="020B0304020202020204" pitchFamily="34" charset="0"/>
              </a:rPr>
              <a:t>1.4  Set your timeline and lock in dates on calendars</a:t>
            </a:r>
            <a:endParaRPr lang="en-US" sz="1100" dirty="0">
              <a:effectLst/>
              <a:latin typeface="Calibri" panose="020F0502020204030204" pitchFamily="34" charset="0"/>
              <a:ea typeface="Calibri" panose="020F0502020204030204" pitchFamily="34" charset="0"/>
            </a:endParaRP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40" name="TextBox 39">
            <a:extLst>
              <a:ext uri="{FF2B5EF4-FFF2-40B4-BE49-F238E27FC236}">
                <a16:creationId xmlns:a16="http://schemas.microsoft.com/office/drawing/2014/main" id="{934E696A-89B0-0F32-8355-D93BDD478DEA}"/>
              </a:ext>
            </a:extLst>
          </p:cNvPr>
          <p:cNvSpPr txBox="1"/>
          <p:nvPr/>
        </p:nvSpPr>
        <p:spPr>
          <a:xfrm>
            <a:off x="7003078" y="3184809"/>
            <a:ext cx="1927562" cy="1695721"/>
          </a:xfrm>
          <a:prstGeom prst="rect">
            <a:avLst/>
          </a:prstGeom>
          <a:noFill/>
          <a:ln>
            <a:noFill/>
          </a:ln>
        </p:spPr>
        <p:txBody>
          <a:bodyPr wrap="square">
            <a:spAutoFit/>
          </a:bodyPr>
          <a:lstStyle/>
          <a:p>
            <a:pPr marL="0" marR="0">
              <a:lnSpc>
                <a:spcPct val="107000"/>
              </a:lnSpc>
              <a:spcBef>
                <a:spcPts val="0"/>
              </a:spcBef>
              <a:spcAft>
                <a:spcPts val="0"/>
              </a:spcAft>
            </a:pPr>
            <a:r>
              <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Communication Focus</a:t>
            </a:r>
            <a:endParaRPr lang="en-US"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Let the locality audience know you are planning (planning cycle, what it is, who is involved) and  how they can contribute.</a:t>
            </a:r>
          </a:p>
        </p:txBody>
      </p:sp>
      <p:sp>
        <p:nvSpPr>
          <p:cNvPr id="12" name="TextBox 11">
            <a:extLst>
              <a:ext uri="{FF2B5EF4-FFF2-40B4-BE49-F238E27FC236}">
                <a16:creationId xmlns:a16="http://schemas.microsoft.com/office/drawing/2014/main" id="{AD55E7A2-AB72-7FEF-7ECB-BD6A886A1F69}"/>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8</a:t>
            </a:fld>
            <a:endParaRPr lang="en-US" sz="1200" dirty="0">
              <a:solidFill>
                <a:schemeClr val="bg1"/>
              </a:solidFill>
            </a:endParaRPr>
          </a:p>
        </p:txBody>
      </p:sp>
    </p:spTree>
    <p:extLst>
      <p:ext uri="{BB962C8B-B14F-4D97-AF65-F5344CB8AC3E}">
        <p14:creationId xmlns:p14="http://schemas.microsoft.com/office/powerpoint/2010/main" val="78857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61F2C-07C5-1608-B1A3-1ABBDA8B32FC}"/>
              </a:ext>
            </a:extLst>
          </p:cNvPr>
          <p:cNvSpPr/>
          <p:nvPr/>
        </p:nvSpPr>
        <p:spPr>
          <a:xfrm>
            <a:off x="6850380" y="843204"/>
            <a:ext cx="2293620" cy="598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p:cNvSpPr>
            <a:spLocks noGrp="1"/>
          </p:cNvSpPr>
          <p:nvPr>
            <p:ph type="title"/>
          </p:nvPr>
        </p:nvSpPr>
        <p:spPr>
          <a:xfrm>
            <a:off x="375604" y="333175"/>
            <a:ext cx="4029161" cy="664351"/>
          </a:xfrm>
        </p:spPr>
        <p:txBody>
          <a:bodyPr/>
          <a:lstStyle/>
          <a:p>
            <a:pPr marL="0" lvl="0" indent="0" algn="l" defTabSz="577850">
              <a:lnSpc>
                <a:spcPct val="90000"/>
              </a:lnSpc>
              <a:spcBef>
                <a:spcPct val="0"/>
              </a:spcBef>
              <a:spcAft>
                <a:spcPct val="35000"/>
              </a:spcAft>
              <a:buNone/>
            </a:pPr>
            <a:r>
              <a:rPr kumimoji="0" lang="en-US" altLang="en-US" sz="2400" b="1" i="0" u="none" strike="noStrike" kern="1200" cap="none" normalizeH="0" baseline="0" dirty="0">
                <a:ln/>
                <a:solidFill>
                  <a:schemeClr val="bg2">
                    <a:lumMod val="25000"/>
                  </a:schemeClr>
                </a:solidFill>
                <a:effectLst/>
                <a:latin typeface="Arial" panose="020B0604020202020204" pitchFamily="34" charset="0"/>
                <a:ea typeface="Calibri" panose="020F0502020204030204" pitchFamily="34" charset="0"/>
              </a:rPr>
              <a:t>PHASE 2 – DISCERN OUR APOSTOLIC MISSION</a:t>
            </a:r>
            <a:endParaRPr kumimoji="0" lang="en-US" altLang="en-US" sz="2400" b="1" i="0" u="none" strike="noStrike" kern="1200" cap="none" normalizeH="0" baseline="0" dirty="0">
              <a:ln/>
              <a:solidFill>
                <a:schemeClr val="bg2">
                  <a:lumMod val="25000"/>
                </a:schemeClr>
              </a:solidFill>
              <a:effectLst/>
              <a:latin typeface="Arial" panose="020B0604020202020204" pitchFamily="34" charset="0"/>
            </a:endParaRPr>
          </a:p>
        </p:txBody>
      </p:sp>
      <p:sp>
        <p:nvSpPr>
          <p:cNvPr id="3" name="Marcador de contenido 2"/>
          <p:cNvSpPr>
            <a:spLocks noGrp="1"/>
          </p:cNvSpPr>
          <p:nvPr>
            <p:ph idx="1"/>
          </p:nvPr>
        </p:nvSpPr>
        <p:spPr>
          <a:xfrm>
            <a:off x="330497" y="1347537"/>
            <a:ext cx="6519883" cy="4999689"/>
          </a:xfrm>
        </p:spPr>
        <p:txBody>
          <a:bodyPr>
            <a:noAutofit/>
          </a:bodyPr>
          <a:lstStyle/>
          <a:p>
            <a:pPr marL="0" lvl="1" indent="0">
              <a:spcAft>
                <a:spcPts val="1200"/>
              </a:spcAft>
              <a:buNone/>
            </a:pPr>
            <a:r>
              <a:rPr lang="en-US" sz="1100" dirty="0">
                <a:latin typeface="Calibri" panose="020F0502020204030204" pitchFamily="34" charset="0"/>
              </a:rPr>
              <a:t>There are three steps in this phase of apostolic discernment. At the end of this phase, you will have a strawman, or first-take, of the locality’s vision, strategies and priorities. This phase begins with conducting a scan of the locality, collecting and then analyzing the information needed to give participants a grounded understanding of the current reality. Next is the planning session itself, in which participants reflect upon the charism of Regnum Christi and are guided toward developing (or reaffirming) a common vision for the evangelizing work in the locality and discerning together the priorities and overarching strategy that would best move the locality closer to this vision.</a:t>
            </a:r>
          </a:p>
          <a:p>
            <a:pPr marL="0" lvl="1" indent="0">
              <a:lnSpc>
                <a:spcPct val="107000"/>
              </a:lnSpc>
              <a:spcAft>
                <a:spcPts val="1200"/>
              </a:spcAft>
              <a:buNone/>
            </a:pPr>
            <a:r>
              <a:rPr lang="en-US" sz="1200" b="1" dirty="0">
                <a:latin typeface="Calibri" panose="020F0502020204030204" pitchFamily="34" charset="0"/>
              </a:rPr>
              <a:t>2.1 Conduct the Scan</a:t>
            </a:r>
          </a:p>
          <a:p>
            <a:pPr marL="0" lvl="1" indent="0">
              <a:spcAft>
                <a:spcPts val="1200"/>
              </a:spcAft>
              <a:buNone/>
            </a:pPr>
            <a:r>
              <a:rPr lang="en-US" sz="1100" dirty="0">
                <a:latin typeface="Calibri" panose="020F0502020204030204" pitchFamily="34" charset="0"/>
              </a:rPr>
              <a:t>The scan of the locality gives you objective information upon which to base the plan going forward. The scan allows you to examine, with input from those both inside and outside local circles, various foundational topics for planning including: </a:t>
            </a:r>
          </a:p>
          <a:p>
            <a:pPr marR="0" lvl="1">
              <a:lnSpc>
                <a:spcPct val="107000"/>
              </a:lnSpc>
              <a:spcAft>
                <a:spcPts val="0"/>
              </a:spcAft>
              <a:tabLst>
                <a:tab pos="2171700" algn="r"/>
              </a:tabLst>
            </a:pPr>
            <a:r>
              <a:rPr lang="en-US" sz="1100" dirty="0">
                <a:latin typeface="Calibri" panose="020F0502020204030204" pitchFamily="34" charset="0"/>
              </a:rPr>
              <a:t>The main issues that society is facing in your locality, particularly those that our charism is suited to address</a:t>
            </a:r>
          </a:p>
          <a:p>
            <a:pPr marR="0" lvl="1">
              <a:lnSpc>
                <a:spcPct val="107000"/>
              </a:lnSpc>
              <a:spcAft>
                <a:spcPts val="0"/>
              </a:spcAft>
              <a:tabLst>
                <a:tab pos="2171700" algn="r"/>
              </a:tabLst>
            </a:pPr>
            <a:r>
              <a:rPr lang="en-US" sz="1100" dirty="0">
                <a:latin typeface="Calibri" panose="020F0502020204030204" pitchFamily="34" charset="0"/>
              </a:rPr>
              <a:t>The priorities of the local diocese and how Regnum Christi is set up to serve those needs </a:t>
            </a:r>
          </a:p>
          <a:p>
            <a:pPr marR="0" lvl="1">
              <a:lnSpc>
                <a:spcPct val="107000"/>
              </a:lnSpc>
              <a:spcAft>
                <a:spcPts val="0"/>
              </a:spcAft>
              <a:tabLst>
                <a:tab pos="2171700" algn="r"/>
              </a:tabLst>
            </a:pPr>
            <a:r>
              <a:rPr lang="en-US" sz="1100" dirty="0">
                <a:latin typeface="Calibri" panose="020F0502020204030204" pitchFamily="34" charset="0"/>
              </a:rPr>
              <a:t>The sustainability of the local mission (vocationally, financially, leadership) to meet these opportunities over time. </a:t>
            </a:r>
          </a:p>
          <a:p>
            <a:pPr marL="0" marR="0" indent="0">
              <a:lnSpc>
                <a:spcPct val="107000"/>
              </a:lnSpc>
              <a:spcBef>
                <a:spcPts val="0"/>
              </a:spcBef>
              <a:spcAft>
                <a:spcPts val="0"/>
              </a:spcAft>
              <a:tabLst>
                <a:tab pos="2171700" algn="r"/>
              </a:tabLst>
            </a:pPr>
            <a:endParaRPr lang="en-US" sz="1100" dirty="0">
              <a:latin typeface="Calibri" panose="020F0502020204030204" pitchFamily="34" charset="0"/>
            </a:endParaRPr>
          </a:p>
          <a:p>
            <a:pPr marL="0" marR="0" indent="0">
              <a:lnSpc>
                <a:spcPct val="107000"/>
              </a:lnSpc>
              <a:spcBef>
                <a:spcPts val="0"/>
              </a:spcBef>
              <a:spcAft>
                <a:spcPts val="0"/>
              </a:spcAft>
              <a:tabLst>
                <a:tab pos="2171700" algn="r"/>
              </a:tabLst>
            </a:pPr>
            <a:r>
              <a:rPr lang="en-US" sz="1100" b="0" dirty="0">
                <a:latin typeface="Calibri" panose="020F0502020204030204" pitchFamily="34" charset="0"/>
              </a:rPr>
              <a:t>Often, the work conducted during this step of planning will reveal the priorities for the locality.    </a:t>
            </a:r>
          </a:p>
          <a:p>
            <a:pPr marL="228600" marR="0">
              <a:lnSpc>
                <a:spcPct val="107000"/>
              </a:lnSpc>
              <a:spcBef>
                <a:spcPts val="0"/>
              </a:spcBef>
              <a:spcAft>
                <a:spcPts val="0"/>
              </a:spcAft>
            </a:pPr>
            <a:endParaRPr lang="en-US" sz="1100" u="sng" dirty="0">
              <a:solidFill>
                <a:srgbClr val="000000"/>
              </a:solidFill>
              <a:latin typeface="Calibri" panose="020F0502020204030204" pitchFamily="34" charset="0"/>
              <a:ea typeface="Calibri" panose="020F0502020204030204" pitchFamily="34" charset="0"/>
            </a:endParaRPr>
          </a:p>
          <a:p>
            <a:pPr marL="228600" marR="0">
              <a:lnSpc>
                <a:spcPct val="107000"/>
              </a:lnSpc>
              <a:spcBef>
                <a:spcPts val="0"/>
              </a:spcBef>
              <a:spcAft>
                <a:spcPts val="0"/>
              </a:spcAft>
            </a:pPr>
            <a:r>
              <a:rPr lang="en-US" sz="1100" u="sng" dirty="0">
                <a:effectLst/>
                <a:latin typeface="Calibri" panose="020F0502020204030204" pitchFamily="34" charset="0"/>
                <a:ea typeface="Calibri" panose="020F0502020204030204" pitchFamily="34" charset="0"/>
              </a:rPr>
              <a:t>Conduct external scan (context and opportunities)</a:t>
            </a:r>
            <a:endParaRPr lang="en-US" sz="1100" dirty="0">
              <a:effectLst/>
              <a:latin typeface="Calibri" panose="020F0502020204030204" pitchFamily="34" charset="0"/>
              <a:ea typeface="Calibri" panose="020F0502020204030204" pitchFamily="34" charset="0"/>
            </a:endParaRPr>
          </a:p>
          <a:p>
            <a:pPr marL="0" marR="0" lvl="1" indent="0">
              <a:lnSpc>
                <a:spcPct val="107000"/>
              </a:lnSpc>
              <a:spcAft>
                <a:spcPts val="1200"/>
              </a:spcAft>
              <a:buNone/>
            </a:pPr>
            <a:r>
              <a:rPr lang="en-US" sz="1100" dirty="0">
                <a:latin typeface="Calibri" panose="020F0502020204030204" pitchFamily="34" charset="0"/>
              </a:rPr>
              <a:t>We look outside Regnum Christi to identify the real needs of the people we are called to serve and to understand better the opportunities for supporting them and the local Church. What do the signs of the times tell us? What are the needs that our Regnum Christi charism is uniquely positioned to address? A good external scan helps create conviction as to what is important for us and why. Depending on the envisioned scope of the scan, this step could include interviews with diocesan personnel, non-members and other church groups, review of local cultural data, etc. </a:t>
            </a:r>
          </a:p>
          <a:p>
            <a:pPr marL="0" marR="0" lvl="1" indent="0">
              <a:lnSpc>
                <a:spcPct val="107000"/>
              </a:lnSpc>
              <a:spcAft>
                <a:spcPts val="0"/>
              </a:spcAft>
              <a:buNone/>
            </a:pPr>
            <a:endParaRPr lang="es-ES" sz="1100" dirty="0">
              <a:latin typeface="Calibri" panose="020F0502020204030204" pitchFamily="34" charset="0"/>
            </a:endParaRPr>
          </a:p>
          <a:p>
            <a:pPr marL="0" indent="0"/>
            <a:endParaRPr lang="en-US" sz="1100" dirty="0">
              <a:latin typeface="Calibri" panose="020F0502020204030204" pitchFamily="34" charset="0"/>
            </a:endParaRPr>
          </a:p>
          <a:p>
            <a:r>
              <a:rPr lang="en-US" sz="1100" dirty="0">
                <a:latin typeface="Calibri" panose="020F0502020204030204" pitchFamily="34" charset="0"/>
              </a:rPr>
              <a:t> </a:t>
            </a:r>
          </a:p>
          <a:p>
            <a:r>
              <a:rPr lang="en-US" sz="1100" dirty="0">
                <a:latin typeface="Calibri" panose="020F0502020204030204" pitchFamily="34" charset="0"/>
              </a:rPr>
              <a:t> </a:t>
            </a:r>
          </a:p>
        </p:txBody>
      </p:sp>
      <p:sp>
        <p:nvSpPr>
          <p:cNvPr id="11" name="Rectángulo 10"/>
          <p:cNvSpPr/>
          <p:nvPr/>
        </p:nvSpPr>
        <p:spPr>
          <a:xfrm>
            <a:off x="4938465" y="252870"/>
            <a:ext cx="4205535" cy="664351"/>
          </a:xfrm>
          <a:prstGeom prst="rect">
            <a:avLst/>
          </a:prstGeom>
          <a:solidFill>
            <a:srgbClr val="610A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RC_White_Horizonta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6270" y="334185"/>
            <a:ext cx="2479065" cy="540702"/>
          </a:xfrm>
          <a:prstGeom prst="rect">
            <a:avLst/>
          </a:prstGeom>
        </p:spPr>
      </p:pic>
      <p:sp>
        <p:nvSpPr>
          <p:cNvPr id="8" name="CuadroTexto 7"/>
          <p:cNvSpPr txBox="1"/>
          <p:nvPr/>
        </p:nvSpPr>
        <p:spPr>
          <a:xfrm>
            <a:off x="8053621" y="168204"/>
            <a:ext cx="689818" cy="769441"/>
          </a:xfrm>
          <a:prstGeom prst="rect">
            <a:avLst/>
          </a:prstGeom>
          <a:noFill/>
        </p:spPr>
        <p:txBody>
          <a:bodyPr wrap="square" rtlCol="0">
            <a:spAutoFit/>
          </a:bodyPr>
          <a:lstStyle/>
          <a:p>
            <a:r>
              <a:rPr lang="es-ES" sz="4400" b="1" dirty="0">
                <a:solidFill>
                  <a:srgbClr val="FFFFFF"/>
                </a:solidFill>
                <a:latin typeface="Helvetica"/>
                <a:cs typeface="Helvetica"/>
              </a:rPr>
              <a:t>5</a:t>
            </a:r>
          </a:p>
        </p:txBody>
      </p:sp>
      <p:sp>
        <p:nvSpPr>
          <p:cNvPr id="38" name="Rectangle 37">
            <a:extLst>
              <a:ext uri="{FF2B5EF4-FFF2-40B4-BE49-F238E27FC236}">
                <a16:creationId xmlns:a16="http://schemas.microsoft.com/office/drawing/2014/main" id="{3A9E640A-95DC-AA73-7E3B-B1652A48B2AF}"/>
              </a:ext>
            </a:extLst>
          </p:cNvPr>
          <p:cNvSpPr/>
          <p:nvPr/>
        </p:nvSpPr>
        <p:spPr>
          <a:xfrm>
            <a:off x="6944044" y="1320495"/>
            <a:ext cx="2073715" cy="1727793"/>
          </a:xfrm>
          <a:prstGeom prst="rect">
            <a:avLst/>
          </a:prstGeom>
          <a:noFill/>
          <a:ln>
            <a:noFill/>
          </a:ln>
        </p:spPr>
        <p:txBody>
          <a:bodyPr spcFirstLastPara="1" wrap="square" lIns="45700" tIns="91425" rIns="0" bIns="0" anchor="t" anchorCtr="0">
            <a:noAutofit/>
          </a:bodyPr>
          <a:lstStyle/>
          <a:p>
            <a:pPr marL="0" marR="0">
              <a:lnSpc>
                <a:spcPct val="107000"/>
              </a:lnSpc>
              <a:spcBef>
                <a:spcPts val="0"/>
              </a:spcBef>
              <a:spcAft>
                <a:spcPts val="0"/>
              </a:spcAft>
            </a:pP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Phase </a:t>
            </a:r>
            <a:r>
              <a:rPr lang="en-US" sz="1400" b="1" dirty="0">
                <a:latin typeface="Arial Nova Light" panose="020B0304020202020204" pitchFamily="34" charset="0"/>
                <a:ea typeface="Arial Nova Light" panose="020B0304020202020204" pitchFamily="34" charset="0"/>
                <a:cs typeface="Arial Nova Light" panose="020B0304020202020204" pitchFamily="34" charset="0"/>
              </a:rPr>
              <a:t>2</a:t>
            </a:r>
            <a:r>
              <a:rPr lang="en-US" sz="1400" b="1" dirty="0">
                <a:effectLst/>
                <a:latin typeface="Arial Nova Light" panose="020B0304020202020204" pitchFamily="34" charset="0"/>
                <a:ea typeface="Arial Nova Light" panose="020B0304020202020204" pitchFamily="34" charset="0"/>
                <a:cs typeface="Arial Nova Light" panose="020B0304020202020204" pitchFamily="34" charset="0"/>
              </a:rPr>
              <a:t> – Discern</a:t>
            </a:r>
            <a:endParaRPr lang="en-US" sz="1400" b="1" dirty="0">
              <a:effectLst/>
              <a:latin typeface="Calibri" panose="020F0502020204030204" pitchFamily="34" charset="0"/>
              <a:ea typeface="Calibri" panose="020F0502020204030204" pitchFamily="34" charset="0"/>
            </a:endParaRPr>
          </a:p>
          <a:p>
            <a:pPr marL="228600" marR="0" indent="-228600">
              <a:lnSpc>
                <a:spcPct val="107000"/>
              </a:lnSpc>
              <a:spcBef>
                <a:spcPts val="0"/>
              </a:spcBef>
              <a:spcAft>
                <a:spcPts val="0"/>
              </a:spcAft>
            </a:pPr>
            <a:r>
              <a:rPr lang="en-US" sz="1100" dirty="0">
                <a:latin typeface="Arial Nova Light" panose="020B0304020202020204" pitchFamily="34" charset="0"/>
              </a:rPr>
              <a:t>2.1	Conduct the Scan</a:t>
            </a:r>
          </a:p>
          <a:p>
            <a:pPr marL="228600" marR="0" indent="-228600">
              <a:lnSpc>
                <a:spcPct val="107000"/>
              </a:lnSpc>
              <a:spcBef>
                <a:spcPts val="0"/>
              </a:spcBef>
              <a:spcAft>
                <a:spcPts val="0"/>
              </a:spcAft>
            </a:pPr>
            <a:r>
              <a:rPr lang="en-US" sz="1100" dirty="0">
                <a:latin typeface="Arial Nova Light" panose="020B0304020202020204" pitchFamily="34" charset="0"/>
              </a:rPr>
              <a:t>2.2 Revisit Purpose and Mission</a:t>
            </a:r>
          </a:p>
          <a:p>
            <a:pPr marL="228600" marR="0" indent="-228600">
              <a:lnSpc>
                <a:spcPct val="107000"/>
              </a:lnSpc>
              <a:spcBef>
                <a:spcPts val="0"/>
              </a:spcBef>
              <a:spcAft>
                <a:spcPts val="0"/>
              </a:spcAft>
            </a:pPr>
            <a:r>
              <a:rPr lang="en-US" sz="1100" dirty="0">
                <a:latin typeface="Arial Nova Light" panose="020B0304020202020204" pitchFamily="34" charset="0"/>
              </a:rPr>
              <a:t>2.3	Develop the Strawman</a:t>
            </a:r>
          </a:p>
          <a:p>
            <a:pPr marL="228600" marR="0" indent="228600" algn="r">
              <a:lnSpc>
                <a:spcPct val="107000"/>
              </a:lnSpc>
              <a:spcBef>
                <a:spcPts val="0"/>
              </a:spcBef>
              <a:spcAft>
                <a:spcPts val="0"/>
              </a:spcAft>
            </a:pPr>
            <a:r>
              <a:rPr lang="en-US" sz="1100" dirty="0">
                <a:latin typeface="Arial Nova Light" panose="020B0304020202020204" pitchFamily="34" charset="0"/>
              </a:rPr>
              <a:t> </a:t>
            </a:r>
          </a:p>
          <a:p>
            <a:pPr marL="228600" marR="0" indent="22860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228600" marR="0" indent="228600" algn="r">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rPr>
              <a:t> </a:t>
            </a:r>
          </a:p>
        </p:txBody>
      </p:sp>
      <p:pic>
        <p:nvPicPr>
          <p:cNvPr id="39" name="Picture 38">
            <a:extLst>
              <a:ext uri="{FF2B5EF4-FFF2-40B4-BE49-F238E27FC236}">
                <a16:creationId xmlns:a16="http://schemas.microsoft.com/office/drawing/2014/main" id="{ACC786E4-A278-B995-0017-2CC49FF700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2963" y="4933921"/>
            <a:ext cx="1755875" cy="1755875"/>
          </a:xfrm>
          <a:prstGeom prst="rect">
            <a:avLst/>
          </a:prstGeom>
        </p:spPr>
      </p:pic>
      <p:sp>
        <p:nvSpPr>
          <p:cNvPr id="12" name="TextBox 11">
            <a:extLst>
              <a:ext uri="{FF2B5EF4-FFF2-40B4-BE49-F238E27FC236}">
                <a16:creationId xmlns:a16="http://schemas.microsoft.com/office/drawing/2014/main" id="{CC23DF28-3B96-E3F8-9A81-6D418D58BD40}"/>
              </a:ext>
            </a:extLst>
          </p:cNvPr>
          <p:cNvSpPr txBox="1"/>
          <p:nvPr/>
        </p:nvSpPr>
        <p:spPr>
          <a:xfrm>
            <a:off x="8576733" y="6489132"/>
            <a:ext cx="381000" cy="276999"/>
          </a:xfrm>
          <a:prstGeom prst="rect">
            <a:avLst/>
          </a:prstGeom>
          <a:noFill/>
        </p:spPr>
        <p:txBody>
          <a:bodyPr wrap="square" rtlCol="0">
            <a:spAutoFit/>
          </a:bodyPr>
          <a:lstStyle/>
          <a:p>
            <a:fld id="{A73F40C2-C50B-4802-9745-30C3DA4A270A}" type="slidenum">
              <a:rPr lang="en-US" sz="1200" smtClean="0">
                <a:solidFill>
                  <a:schemeClr val="bg1"/>
                </a:solidFill>
              </a:rPr>
              <a:t>9</a:t>
            </a:fld>
            <a:endParaRPr lang="en-US" sz="1200" dirty="0">
              <a:solidFill>
                <a:schemeClr val="bg1"/>
              </a:solidFill>
            </a:endParaRPr>
          </a:p>
        </p:txBody>
      </p:sp>
    </p:spTree>
    <p:extLst>
      <p:ext uri="{BB962C8B-B14F-4D97-AF65-F5344CB8AC3E}">
        <p14:creationId xmlns:p14="http://schemas.microsoft.com/office/powerpoint/2010/main" val="29283578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204EE75D0D984A8F3A59F01148880D" ma:contentTypeVersion="15" ma:contentTypeDescription="Create a new document." ma:contentTypeScope="" ma:versionID="6c86589f146b714246bee2f2d0771321">
  <xsd:schema xmlns:xsd="http://www.w3.org/2001/XMLSchema" xmlns:xs="http://www.w3.org/2001/XMLSchema" xmlns:p="http://schemas.microsoft.com/office/2006/metadata/properties" xmlns:ns2="6a7efbd7-802d-4d25-9587-e0d78b21fb12" xmlns:ns3="76e67657-4fe1-41bc-ac23-a1eac41de096" targetNamespace="http://schemas.microsoft.com/office/2006/metadata/properties" ma:root="true" ma:fieldsID="ccf22ddbf75fb1f1c0dfdf3ebcabee10" ns2:_="" ns3:_="">
    <xsd:import namespace="6a7efbd7-802d-4d25-9587-e0d78b21fb12"/>
    <xsd:import namespace="76e67657-4fe1-41bc-ac23-a1eac41de0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efbd7-802d-4d25-9587-e0d78b21fb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4737cc7-b49b-45d8-bd2f-6f4fb9e3d7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6e67657-4fe1-41bc-ac23-a1eac41de0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d61db01-6578-4dd2-a30d-a211eb5d6f97}" ma:internalName="TaxCatchAll" ma:showField="CatchAllData" ma:web="76e67657-4fe1-41bc-ac23-a1eac41de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6e67657-4fe1-41bc-ac23-a1eac41de096" xsi:nil="true"/>
    <lcf76f155ced4ddcb4097134ff3c332f xmlns="6a7efbd7-802d-4d25-9587-e0d78b21fb12">
      <Terms xmlns="http://schemas.microsoft.com/office/infopath/2007/PartnerControls"/>
    </lcf76f155ced4ddcb4097134ff3c332f>
    <SharedWithUsers xmlns="76e67657-4fe1-41bc-ac23-a1eac41de096">
      <UserInfo>
        <DisplayName>Rivard Kerrie</DisplayName>
        <AccountId>45</AccountId>
        <AccountType/>
      </UserInfo>
      <UserInfo>
        <DisplayName>Zentner Catherine</DisplayName>
        <AccountId>6</AccountId>
        <AccountType/>
      </UserInfo>
      <UserInfo>
        <DisplayName>Bartunek John LC</DisplayName>
        <AccountId>193</AccountId>
        <AccountType/>
      </UserInfo>
      <UserInfo>
        <DisplayName>Nuxoll Yvonne</DisplayName>
        <AccountId>13</AccountId>
        <AccountType/>
      </UserInfo>
      <UserInfo>
        <DisplayName>Johnston Naoise</DisplayName>
        <AccountId>31</AccountId>
        <AccountType/>
      </UserInfo>
    </SharedWithUsers>
  </documentManagement>
</p:properties>
</file>

<file path=customXml/itemProps1.xml><?xml version="1.0" encoding="utf-8"?>
<ds:datastoreItem xmlns:ds="http://schemas.openxmlformats.org/officeDocument/2006/customXml" ds:itemID="{1AE7661E-3184-490D-9E84-3454A518FE26}">
  <ds:schemaRefs>
    <ds:schemaRef ds:uri="http://schemas.microsoft.com/sharepoint/v3/contenttype/forms"/>
  </ds:schemaRefs>
</ds:datastoreItem>
</file>

<file path=customXml/itemProps2.xml><?xml version="1.0" encoding="utf-8"?>
<ds:datastoreItem xmlns:ds="http://schemas.openxmlformats.org/officeDocument/2006/customXml" ds:itemID="{B400E805-1953-4162-B262-40EB8B7F5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efbd7-802d-4d25-9587-e0d78b21fb12"/>
    <ds:schemaRef ds:uri="76e67657-4fe1-41bc-ac23-a1eac41de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A0328D-9975-4426-93DC-7FA6A090D1C6}">
  <ds:schemaRefs>
    <ds:schemaRef ds:uri="http://schemas.microsoft.com/office/infopath/2007/PartnerControls"/>
    <ds:schemaRef ds:uri="http://schemas.microsoft.com/office/2006/documentManagement/types"/>
    <ds:schemaRef ds:uri="6a7efbd7-802d-4d25-9587-e0d78b21fb12"/>
    <ds:schemaRef ds:uri="http://www.w3.org/XML/1998/namespace"/>
    <ds:schemaRef ds:uri="http://schemas.microsoft.com/office/2006/metadata/properties"/>
    <ds:schemaRef ds:uri="http://schemas.openxmlformats.org/package/2006/metadata/core-properties"/>
    <ds:schemaRef ds:uri="http://purl.org/dc/dcmitype/"/>
    <ds:schemaRef ds:uri="76e67657-4fe1-41bc-ac23-a1eac41de096"/>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6225</TotalTime>
  <Words>6203</Words>
  <Application>Microsoft Macintosh PowerPoint</Application>
  <PresentationFormat>On-screen Show (4:3)</PresentationFormat>
  <Paragraphs>439</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Arial Narrow</vt:lpstr>
      <vt:lpstr>Arial Nova Light</vt:lpstr>
      <vt:lpstr>Calibri</vt:lpstr>
      <vt:lpstr>Franklin Gothic Book</vt:lpstr>
      <vt:lpstr>Helvetica</vt:lpstr>
      <vt:lpstr>Helvetica Neue</vt:lpstr>
      <vt:lpstr>League Spartan</vt:lpstr>
      <vt:lpstr>Montserrat Classic</vt:lpstr>
      <vt:lpstr>Trajan Pro Bold</vt:lpstr>
      <vt:lpstr>Wingdings</vt:lpstr>
      <vt:lpstr>Ángulos</vt:lpstr>
      <vt:lpstr>RC  Locality  Evangelization  Planning   - A HOW TO GUIDE -  </vt:lpstr>
      <vt:lpstr>Table of contents</vt:lpstr>
      <vt:lpstr>PowerPoint Presentation</vt:lpstr>
      <vt:lpstr>What is a locality Evangelization plan</vt:lpstr>
      <vt:lpstr>What is a locality Evangelization plan</vt:lpstr>
      <vt:lpstr>Eight Marks of a Good Locality Evangelization Plan </vt:lpstr>
      <vt:lpstr>PHASE 1 – PREPARE FOR PLANNING</vt:lpstr>
      <vt:lpstr>PHASE 1 – PREPARE FOR PLANNING</vt:lpstr>
      <vt:lpstr>PHASE 2 – DISCERN OUR APOSTOLIC MISSION</vt:lpstr>
      <vt:lpstr>PHASE 2 – DISCERN OUR APOSTOLIC MISSION</vt:lpstr>
      <vt:lpstr>PHASE 2 – DISCERN OUR APOSTOLIC MISSION</vt:lpstr>
      <vt:lpstr>PHASE 2 – DISCERN OUR APOSTOLIC MISSION</vt:lpstr>
      <vt:lpstr>PHASE 3 – DEVELOP THE PLAN</vt:lpstr>
      <vt:lpstr>PHASE 3 – DEVELOP THE PLAN</vt:lpstr>
      <vt:lpstr>PHASE 3 – DEVELOP THE PLAN</vt:lpstr>
      <vt:lpstr>PHASE 4 – LIVE THE PLAN</vt:lpstr>
      <vt:lpstr>PHASE 4 – LIVE THE PLAN</vt:lpstr>
      <vt:lpstr>SUPPORT FOR locality Evangelization plan</vt:lpstr>
      <vt:lpstr>LOCALITY STRATEGY Placemat</vt:lpstr>
      <vt:lpstr>TERRITORY STRATEGY PLACEMAT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dc:creator>
  <cp:lastModifiedBy>Rivard Kerrie</cp:lastModifiedBy>
  <cp:revision>48</cp:revision>
  <dcterms:created xsi:type="dcterms:W3CDTF">2022-06-13T18:51:03Z</dcterms:created>
  <dcterms:modified xsi:type="dcterms:W3CDTF">2022-09-06T20:12:46Z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0x010100F2204EE75D0D984A8F3A59F01148880D</vt:lpwstr>
  </property>
  <property fmtid="{D5CDD505-2E9C-101B-9397-08002B2CF9AE}" pid="3" name="MediaServiceImageTags">
    <vt:lpwstr/>
  </property>
</Properties>
</file>